
<file path=[Content_Types].xml><?xml version="1.0" encoding="utf-8"?>
<Types xmlns="http://schemas.openxmlformats.org/package/2006/content-types">
  <Default Extension="xml" ContentType="application/vnd.openxmlformats-package.core-properties+xml"/>
  <Default Extension="dat" ContentType="application/x-fontdata"/>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1.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c215dec0668f4d0a" /><Relationship Type="http://schemas.openxmlformats.org/officeDocument/2006/relationships/extended-properties" Target="/docProps/app.xml" Id="R750990e458a1456c" /><Relationship Type="http://schemas.openxmlformats.org/officeDocument/2006/relationships/officeDocument" Target="/ppt/presentation.xml" Id="R8a62a4dbd4144e38"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8332f242ae994ca2"/>
  </p:sldMasterIdLst>
  <p:notesMasterIdLst>
    <p:notesMasterId xmlns:r="http://schemas.openxmlformats.org/officeDocument/2006/relationships" r:id="Rea48a8f733374d6c"/>
  </p:notesMasterIdLst>
  <p:sldIdLst>
    <p:sldId xmlns:r="http://schemas.openxmlformats.org/officeDocument/2006/relationships" id="256" r:id="Rd686aad04bb84399"/>
    <p:sldId xmlns:r="http://schemas.openxmlformats.org/officeDocument/2006/relationships" id="257" r:id="R67ba2e10afc648b7"/>
    <p:sldId xmlns:r="http://schemas.openxmlformats.org/officeDocument/2006/relationships" id="258" r:id="R42328d6207664c55"/>
    <p:sldId xmlns:r="http://schemas.openxmlformats.org/officeDocument/2006/relationships" id="259" r:id="Rb558a44768ea444b"/>
    <p:sldId xmlns:r="http://schemas.openxmlformats.org/officeDocument/2006/relationships" id="260" r:id="R16945a431fc24ab2"/>
    <p:sldId xmlns:r="http://schemas.openxmlformats.org/officeDocument/2006/relationships" id="261" r:id="Ra370f5b8087842c6"/>
    <p:sldId xmlns:r="http://schemas.openxmlformats.org/officeDocument/2006/relationships" id="262" r:id="Rdbcfae05c7c145e4"/>
    <p:sldId xmlns:r="http://schemas.openxmlformats.org/officeDocument/2006/relationships" id="263" r:id="R4e128a066ae34a45"/>
    <p:sldId xmlns:r="http://schemas.openxmlformats.org/officeDocument/2006/relationships" id="264" r:id="Rb6cf61fc12d94f42"/>
    <p:sldId xmlns:r="http://schemas.openxmlformats.org/officeDocument/2006/relationships" id="265" r:id="Ra3aca4dfbc6748f0"/>
    <p:sldId xmlns:r="http://schemas.openxmlformats.org/officeDocument/2006/relationships" id="266" r:id="Ra8f3a2aeb7194771"/>
    <p:sldId xmlns:r="http://schemas.openxmlformats.org/officeDocument/2006/relationships" id="267" r:id="Rd76909f3fce54530"/>
    <p:sldId xmlns:r="http://schemas.openxmlformats.org/officeDocument/2006/relationships" id="268" r:id="R2dc920c7b3ff4c5b"/>
    <p:sldId xmlns:r="http://schemas.openxmlformats.org/officeDocument/2006/relationships" id="269" r:id="R128621731db24baf"/>
    <p:sldId xmlns:r="http://schemas.openxmlformats.org/officeDocument/2006/relationships" id="270" r:id="R77f119e3a7b54c23"/>
    <p:sldId xmlns:r="http://schemas.openxmlformats.org/officeDocument/2006/relationships" id="271" r:id="R06323e30a8734f19"/>
    <p:sldId xmlns:r="http://schemas.openxmlformats.org/officeDocument/2006/relationships" id="272" r:id="R5436e7abdfc24e23"/>
    <p:sldId xmlns:r="http://schemas.openxmlformats.org/officeDocument/2006/relationships" id="273" r:id="R90b72a0cc35c44c9"/>
    <p:sldId xmlns:r="http://schemas.openxmlformats.org/officeDocument/2006/relationships" id="274" r:id="R6da4ba27ac5d4d70"/>
    <p:sldId xmlns:r="http://schemas.openxmlformats.org/officeDocument/2006/relationships" id="275" r:id="R90d5dda3fb7e4607"/>
    <p:sldId xmlns:r="http://schemas.openxmlformats.org/officeDocument/2006/relationships" id="276" r:id="Ra76529a5af024038"/>
    <p:sldId xmlns:r="http://schemas.openxmlformats.org/officeDocument/2006/relationships" id="277" r:id="R25bb77351f5c4d74"/>
    <p:sldId xmlns:r="http://schemas.openxmlformats.org/officeDocument/2006/relationships" id="278" r:id="Rb76f08ee976c4a64"/>
    <p:sldId xmlns:r="http://schemas.openxmlformats.org/officeDocument/2006/relationships" id="279" r:id="Rb958c8ee933c4d12"/>
  </p:sldIdLst>
  <p:sldSz cx="18288000" cy="10287000"/>
  <p:notesSz cx="6858000" cy="9144000"/>
  <p:embeddedFontLst>
    <p:embeddedFont>
      <p:font typeface="Antic"/>
      <p:regular xmlns:r="http://schemas.openxmlformats.org/officeDocument/2006/relationships" r:id="R6370ab61a7c94d0b"/>
    </p:embeddedFont>
    <p:embeddedFont>
      <p:font typeface="Barlow SemiCondensed Bold"/>
      <p:regular xmlns:r="http://schemas.openxmlformats.org/officeDocument/2006/relationships" r:id="Re0f45ab8fa4c4b26"/>
    </p:embeddedFont>
    <p:embeddedFont>
      <p:font typeface="Antic Bold"/>
      <p:regular xmlns:r="http://schemas.openxmlformats.org/officeDocument/2006/relationships" r:id="R256a2d347a224260"/>
    </p:embeddedFont>
    <p:embeddedFont>
      <p:font typeface="Barlow SemiCondensed"/>
      <p:regular xmlns:r="http://schemas.openxmlformats.org/officeDocument/2006/relationships" r:id="Rd171fe7cf2594ed9"/>
    </p:embeddedFont>
  </p:embeddedFontLst>
  <p:defaultTextStyle>
    <a:defPPr xmlns:a="http://schemas.openxmlformats.org/drawingml/2006/main">
      <a:buNone/>
    </a:defPPr>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bb96952391d443c9" /><Relationship Type="http://schemas.openxmlformats.org/officeDocument/2006/relationships/slideMaster" Target="/ppt/slideMasters/slideMaster1.xml" Id="R8332f242ae994ca2" /><Relationship Type="http://schemas.openxmlformats.org/officeDocument/2006/relationships/notesMaster" Target="/ppt/notesMasters/notesMaster1.xml" Id="Rea48a8f733374d6c" /><Relationship Type="http://schemas.openxmlformats.org/officeDocument/2006/relationships/presProps" Target="/ppt/presProps.xml" Id="R65f0bda5a23a4b45" /><Relationship Type="http://schemas.openxmlformats.org/officeDocument/2006/relationships/viewProps" Target="/ppt/viewProps.xml" Id="Rec8cf65fb4b14fb4" /><Relationship Type="http://schemas.openxmlformats.org/officeDocument/2006/relationships/tableStyles" Target="/ppt/tableStyles.xml" Id="Rf79c82949bfe4355" /><Relationship Type="http://schemas.openxmlformats.org/officeDocument/2006/relationships/font" Target="/ppt/fonts/font.dat" Id="R6370ab61a7c94d0b" /><Relationship Type="http://schemas.openxmlformats.org/officeDocument/2006/relationships/font" Target="/ppt/fonts/font2.dat" Id="Re0f45ab8fa4c4b26" /><Relationship Type="http://schemas.openxmlformats.org/officeDocument/2006/relationships/font" Target="/ppt/fonts/font3.dat" Id="R256a2d347a224260" /><Relationship Type="http://schemas.openxmlformats.org/officeDocument/2006/relationships/font" Target="/ppt/fonts/font4.dat" Id="Rd171fe7cf2594ed9" /><Relationship Type="http://schemas.openxmlformats.org/officeDocument/2006/relationships/slide" Target="/ppt/slides/slide1.xml" Id="Rd686aad04bb84399" /><Relationship Type="http://schemas.openxmlformats.org/officeDocument/2006/relationships/slide" Target="/ppt/slides/slide2.xml" Id="R67ba2e10afc648b7" /><Relationship Type="http://schemas.openxmlformats.org/officeDocument/2006/relationships/slide" Target="/ppt/slides/slide3.xml" Id="R42328d6207664c55" /><Relationship Type="http://schemas.openxmlformats.org/officeDocument/2006/relationships/slide" Target="/ppt/slides/slide4.xml" Id="Rb558a44768ea444b" /><Relationship Type="http://schemas.openxmlformats.org/officeDocument/2006/relationships/slide" Target="/ppt/slides/slide5.xml" Id="R16945a431fc24ab2" /><Relationship Type="http://schemas.openxmlformats.org/officeDocument/2006/relationships/slide" Target="/ppt/slides/slide6.xml" Id="Ra370f5b8087842c6" /><Relationship Type="http://schemas.openxmlformats.org/officeDocument/2006/relationships/slide" Target="/ppt/slides/slide7.xml" Id="Rdbcfae05c7c145e4" /><Relationship Type="http://schemas.openxmlformats.org/officeDocument/2006/relationships/slide" Target="/ppt/slides/slide8.xml" Id="R4e128a066ae34a45" /><Relationship Type="http://schemas.openxmlformats.org/officeDocument/2006/relationships/slide" Target="/ppt/slides/slide9.xml" Id="Rb6cf61fc12d94f42" /><Relationship Type="http://schemas.openxmlformats.org/officeDocument/2006/relationships/slide" Target="/ppt/slides/slide10.xml" Id="Ra3aca4dfbc6748f0" /><Relationship Type="http://schemas.openxmlformats.org/officeDocument/2006/relationships/slide" Target="/ppt/slides/slide11.xml" Id="Ra8f3a2aeb7194771" /><Relationship Type="http://schemas.openxmlformats.org/officeDocument/2006/relationships/slide" Target="/ppt/slides/slide12.xml" Id="Rd76909f3fce54530" /><Relationship Type="http://schemas.openxmlformats.org/officeDocument/2006/relationships/slide" Target="/ppt/slides/slide13.xml" Id="R2dc920c7b3ff4c5b" /><Relationship Type="http://schemas.openxmlformats.org/officeDocument/2006/relationships/slide" Target="/ppt/slides/slide14.xml" Id="R128621731db24baf" /><Relationship Type="http://schemas.openxmlformats.org/officeDocument/2006/relationships/slide" Target="/ppt/slides/slide15.xml" Id="R77f119e3a7b54c23" /><Relationship Type="http://schemas.openxmlformats.org/officeDocument/2006/relationships/slide" Target="/ppt/slides/slide16.xml" Id="R06323e30a8734f19" /><Relationship Type="http://schemas.openxmlformats.org/officeDocument/2006/relationships/slide" Target="/ppt/slides/slide17.xml" Id="R5436e7abdfc24e23" /><Relationship Type="http://schemas.openxmlformats.org/officeDocument/2006/relationships/slide" Target="/ppt/slides/slide18.xml" Id="R90b72a0cc35c44c9" /><Relationship Type="http://schemas.openxmlformats.org/officeDocument/2006/relationships/slide" Target="/ppt/slides/slide19.xml" Id="R6da4ba27ac5d4d70" /><Relationship Type="http://schemas.openxmlformats.org/officeDocument/2006/relationships/slide" Target="/ppt/slides/slide20.xml" Id="R90d5dda3fb7e4607" /><Relationship Type="http://schemas.openxmlformats.org/officeDocument/2006/relationships/slide" Target="/ppt/slides/slide21.xml" Id="Ra76529a5af024038" /><Relationship Type="http://schemas.openxmlformats.org/officeDocument/2006/relationships/slide" Target="/ppt/slides/slide22.xml" Id="R25bb77351f5c4d74" /><Relationship Type="http://schemas.openxmlformats.org/officeDocument/2006/relationships/slide" Target="/ppt/slides/slide23.xml" Id="Rb76f08ee976c4a64" /><Relationship Type="http://schemas.openxmlformats.org/officeDocument/2006/relationships/slide" Target="/ppt/slides/slide24.xml" Id="Rb958c8ee933c4d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9603fb7365941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a1756536784998" /><Relationship Type="http://schemas.openxmlformats.org/officeDocument/2006/relationships/notesMaster" Target="/ppt/notesMasters/notesMaster1.xml" Id="R41bcec56de1d4228"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637ae7df2c4d7c" /><Relationship Type="http://schemas.openxmlformats.org/officeDocument/2006/relationships/notesMaster" Target="/ppt/notesMasters/notesMaster1.xml" Id="R7c457e3ab8ff4f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5e1abbc7056471a" /><Relationship Type="http://schemas.openxmlformats.org/officeDocument/2006/relationships/notesMaster" Target="/ppt/notesMasters/notesMaster1.xml" Id="R5b1a226667f2404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2df8641183f4084" /><Relationship Type="http://schemas.openxmlformats.org/officeDocument/2006/relationships/notesMaster" Target="/ppt/notesMasters/notesMaster1.xml" Id="Rb8d4a9e83b8d4c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3b9308a87344f5" /><Relationship Type="http://schemas.openxmlformats.org/officeDocument/2006/relationships/notesMaster" Target="/ppt/notesMasters/notesMaster1.xml" Id="Rd2a22a611f5b43f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56c6f28f5b4655" /><Relationship Type="http://schemas.openxmlformats.org/officeDocument/2006/relationships/notesMaster" Target="/ppt/notesMasters/notesMaster1.xml" Id="Rf9bb9fcca63c43c0"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1af672d6de4994" /><Relationship Type="http://schemas.openxmlformats.org/officeDocument/2006/relationships/notesMaster" Target="/ppt/notesMasters/notesMaster1.xml" Id="R6a581a4694fa41d3" /></Relationships>
</file>

<file path=ppt/notesSlides/_rels/notesSlide8.xml.rels>&#65279;<?xml version="1.0" encoding="utf-8"?><Relationships xmlns="http://schemas.openxmlformats.org/package/2006/relationships"><Relationship Type="http://schemas.openxmlformats.org/officeDocument/2006/relationships/slide" Target="/ppt/slides/slide8.xml" Id="Rf7cb881286b5448c" /><Relationship Type="http://schemas.openxmlformats.org/officeDocument/2006/relationships/notesMaster" Target="/ppt/notesMasters/notesMaster1.xml" Id="Rf51788fdf4a742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09e674d18a1e43d7" /><Relationship Type="http://schemas.openxmlformats.org/officeDocument/2006/relationships/notesMaster" Target="/ppt/notesMasters/notesMaster1.xml" Id="R01e30d479d804b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08a4dc7cef4bf9" /><Relationship Type="http://schemas.openxmlformats.org/officeDocument/2006/relationships/notesMaster" Target="/ppt/notesMasters/notesMaster1.xml" Id="Rcd7334ecf5f140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5548fc3f2b14e58" /><Relationship Type="http://schemas.openxmlformats.org/officeDocument/2006/relationships/notesMaster" Target="/ppt/notesMasters/notesMaster1.xml" Id="R5706307e72394a9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9bc5774657048a3" /><Relationship Type="http://schemas.openxmlformats.org/officeDocument/2006/relationships/notesMaster" Target="/ppt/notesMasters/notesMaster1.xml" Id="R2d4c168c365047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67df39920b479c" /><Relationship Type="http://schemas.openxmlformats.org/officeDocument/2006/relationships/notesMaster" Target="/ppt/notesMasters/notesMaster1.xml" Id="R0a83c637cdf646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e67895069e4bc5" /><Relationship Type="http://schemas.openxmlformats.org/officeDocument/2006/relationships/notesMaster" Target="/ppt/notesMasters/notesMaster1.xml" Id="R6914419065c843d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ddec2dd31c547ab" /><Relationship Type="http://schemas.openxmlformats.org/officeDocument/2006/relationships/notesMaster" Target="/ppt/notesMasters/notesMaster1.xml" Id="Re717ec62081a422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b86ebcdfdf4cea" /><Relationship Type="http://schemas.openxmlformats.org/officeDocument/2006/relationships/notesMaster" Target="/ppt/notesMasters/notesMaster1.xml" Id="Rb24754a5f1494d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9ccb8372fbd454f" /><Relationship Type="http://schemas.openxmlformats.org/officeDocument/2006/relationships/notesMaster" Target="/ppt/notesMasters/notesMaster1.xml" Id="Ra1322a822c29470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763c87ff179438c" /><Relationship Type="http://schemas.openxmlformats.org/officeDocument/2006/relationships/notesMaster" Target="/ppt/notesMasters/notesMaster1.xml" Id="Rb363e2561f8448f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f4235298f7a4f25" /><Relationship Type="http://schemas.openxmlformats.org/officeDocument/2006/relationships/notesMaster" Target="/ppt/notesMasters/notesMaster1.xml" Id="Rd10eb179e0b0460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4bb892e01d04947" /><Relationship Type="http://schemas.openxmlformats.org/officeDocument/2006/relationships/notesMaster" Target="/ppt/notesMasters/notesMaster1.xml" Id="Raf64aff2d3324e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ec46c7d7fb14045" /><Relationship Type="http://schemas.openxmlformats.org/officeDocument/2006/relationships/notesMaster" Target="/ppt/notesMasters/notesMaster1.xml" Id="R89949151a99a4ee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9d785da3d35418e" /><Relationship Type="http://schemas.openxmlformats.org/officeDocument/2006/relationships/notesMaster" Target="/ppt/notesMasters/notesMaster1.xml" Id="Rc56dae901203415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3671bee78364996" /><Relationship Type="http://schemas.openxmlformats.org/officeDocument/2006/relationships/notesMaster" Target="/ppt/notesMasters/notesMaster1.xml" Id="R766d22a0a4f6460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e43ee7f71814347" /><Relationship Type="http://schemas.openxmlformats.org/officeDocument/2006/relationships/notesMaster" Target="/ppt/notesMasters/notesMaster1.xml" Id="R9003f1597213457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the proposed Matrix data owners and management sponsor. Explain that this workshop prepares an evidence-based proposal. Management will approve the activities, pilot sites, methods and responsibilities before JRC requests operational data. The workshop date, named participants, reporting period and final approver must be confirmed before invitations. This training supports the presentation at https://slides.jrcesg.com.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procurement for an example of two suppliers with comparable technical performance. Ask project teams where material loss or repeat deliveries occur. A carbon inventory makes these questions measurable. It does not establish that Matrix has already saved money or that the most expensive purchase has the highest emissions. These are proposed business uses tailored to property development, rather than quantified claims about Matrix.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practical problem: different functions hold parts of the same answer. Procurement may know a supplier, Finance holds invoice value, QS holds quantity and site teams hold delivery records. The workshop connects those records to a named owner. The value comes from decisions and repeatability, even before a disclosure deadline.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three examples: diesel in an owned generator, purchased grid electricity, and production of purchased concrete. Confirm the corporate consolidation approach and reporting entity before deciding category treatment. The proposed pilot may start with a selected site, but management cannot make material group emissions disappear by selecting a convenient location. Record the entities and activities outside the pilot and how they will be assessed. Source: https://ghgprotocol.org/corporate-value-chain-scope-3-standard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three activities appear in the FY2026 table on printed page 90, PDF page 91. Employee commuting must receive the same existing-disclosure highlight as waste and business travel. Use the report’s definitions and coverage when refreshing the data. The values do not prove that all relevant Scope 3 categories have been measured. The rounded figures total 2,726.0 tCO2e. Source: https://cms.mchb.com.my/wp-content/uploads/2026/07/MATRIX-Sustainability-Report-2026mchb.pdf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map as a completeness screen, not an assertion that every category applies. Category 1 is purchased goods and services, 2 capital goods, 3 fuel- and energy-related activities not included in Scope 1 or 2, 4 upstream transportation and distribution, 5 waste generated in operations, 6 business travel, 7 employee commuting, 8 upstream leased assets, 9 downstream transportation and distribution, 10 processing of sold products, 11 use of sold products, 12 end-of-life treatment of sold products, 13 downstream leased assets, 14 franchises and 15 investments. Purchased construction materials may be category 1 or 2 depending on their accounting and activity. Third-party transport Matrix purchases, including outbound logistics, can fall in category 4. Category 9 applies to eligible downstream transport not purchased by Matrix. Source: https://ghgprotocol.org/corporate-value-chain-scope-3-standard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through the agenda before participants answer a survey. Explain the four outputs: a business-priority picture, a relevance register covering all categories, a readiness assessment and a management decision paper. Do not imply that the workshop itself approves disclosure. Proposed run sheet: 0–15 introduction, 15–35 training, 35–55 Survey 1, 55–80 relevance and shortlist, 80–90 break, 90–120 Survey 2, 120–150 examples and management proposal, 150–170 actions and questions, 170–180 close. Adjust after the sponsor confirms availability.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familiar activity labels rather than asking staff to interpret category numbers. Split purchased concrete and steel if ownership, records or methods differ. Capture an Other activity response so the predefined list does not hide a source. For downstream transport ask what moves, from where to where, who owns it and who contracts or pays for transport. A fixed building does not itself move after sale. For sold buildings, energy use over the expected lifetime may require modelling and assumptions rather than a current operating bill. Source for sold products: https://ghgprotocol.org/sites/default/files/2022-12/Chapter11.pdf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2 and 4 for positions between the anchors. Ask respondents to state their function and explain high scores or uncertainty. These ordinal scores are a screening aid. Use a consistent view of the agreed Matrix reporting entity and period rather than mixing one department’s budget with total group spend. Finance validates the cost ranking against records. A low direct cost for the use of sold buildings can coexist with significant downstream emissions. Unknown responses do not become zeros. Link: https://workshop.jrcesg.com/priority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plot uses invented training scores: purchased concrete (5,5), steel (5,4), third-party haulage (4,3), site waste treatment (3,2), employee commuting (3,1), use of sold buildings (5,1). Horizontal axis is importance, vertical axis financial cost. The latter can be low for downstream use because customers pay energy bills. Use the upper-right area as a workshop discussion prompt, with a provisional high score of 4–5 on both axes. JRC must add the emissions relevance screen before a shortlist or exclusion recommendation. This example intentionally demonstrates why a business cost screen alone is insufficient.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JRC reviews all 15 categories. Give an example of sold-building energy use: it may have little direct cost to Matrix but can still need assessment. A justified exclusion is a separate technical and reporting decision, supported by evidence and applicable reporting requirements. The standard requires exclusions to be disclosed and justified and cautions against excluding significant activities. The workshop register distinguishes not applicable, included, deferred data improvement and proposed exclusion. Source: https://ghgprotocol.org/corporate-value-chain-scope-3-standard (chapter 6, table 6.1).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sample of five activities, not five categories, an actual participant result or a predetermined exclusion list. Concrete and steel can share one category. The first shortlist combines business scores, estimated significance and reporting considerations. Keep mandatory or relevant activities even if more than five need work. Continue the existing waste and travel data process. If the workshop’s actual top five differ, update the decision register and record why. Explain that prioritisation sets sequence and effort, not permission to omit material emissions. Matrix existing disclosures source: https://cms.mchb.com.my/wp-content/uploads/2026/07/MATRIX-Sustainability-Report-2026mchb.pdf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general sustainability representative cannot answer for every record system. Invite the people who own the data and one decision maker who can authorise resources. Ask each function to bring one redacted example record or a description of the system. Do not collect employee-level personal information during the prioritisation workshop. Named data owners and access permissions belong in the private management record.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this survey after the initial shortlist and relevance check. Ask the actual PIC to answer for each shortlisted activity. A low effort score is easier. Do not collapse everything into an accuracy score. Record estimated staff days and a realistic date as well as the rating. A supplier may provide a number quickly but its boundary, date or product match may be poor. Conversely, quantity records plus a well-matched average factor can be suitable for an initial estimate. Link: https://workshop.jrcesg.com/readiness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category 1 method names illustrate the choice. Other categories have their own recognised methods, such as distance-based commuting or waste-type-specific treatment calculations. Start by checking whether supplier evidence is available and appropriate, then use a defensible alternative where it is not. Do not describe this as a universal ladder from accurate to inaccurate. Review geographic, technological and temporal representativeness, completeness and reliability. Record improvement actions for major gaps. Source: https://ghgprotocol.org/sites/default/files/2022-12/Chapter1.pdf; category guidance: https://ghgprotocol.org/scope-3-calculation-guidance-2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for each owner to identify one real system or document and one missing field. The record types are concrete examples, but the availability shown is hypothetical. Do not infer that Matrix already has these datasets. Supplier emissions factors require quality checks. For sold buildings, calculate only the applicable use-stage boundary with a consistent cohort and expected lifetime. Do not treat a single year of bills as full lifetime emissions. Sources: https://ghgprotocol.org/sites/default/files/2022-12/Chapter1.pdf; https://ghgprotocol.org/sites/default/files/2022-12/Chapter4.pdf; https://ghgprotocol.org/sites/default/files/2022-12/Ch5_GHGP_Tech.pdf; https://ghgprotocol.org/sites/default/files/2022-12/Chapter7.pdf; https://ghgprotocol.org/sites/default/files/2022-12/Chapter11.pdf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Present the business survey and technical assessment together. Management chooses an initial work package within the applicable reporting requirements. The decision paper includes recommended methods and alternatives, locations, resources, named owners, deadlines, limitations and the plan for activities outside the pilot. An HQ-only pilot is described as HQ-only. Approval does not make an incomplete group inventory complete or override mandatory disclosure requirements.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companion email draft after management approval. Replace every bracketed field. Send directly to the confirmed PIC only after the recipient list and work package are approved. Request no operational data through an open workshop discussion response. The collection link is issued for the approved activity, site and period. Confirm the evidence-sharing route and access controls before requesting confidential documents. No invitation or request email has been sent as part of this training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quantity and factor are deliberately invented teaching inputs, not Matrix data and not a recommended factor. Multiply 100 cubic metres by 300 kilograms CO2e per cubic metre to get 30,000 kilograms, then divide by 1,000 to get 30 tonnes. Before a real calculation, confirm quantity basis, mix, factor year, declared unit and life-cycle modules. If a product declaration already includes delivery, avoid counting the same transport again. Purchased materials can be category 1 or capital goods depending on the activity and reporting boundary. Method reference: https://ghgprotocol.org/sites/default/files/2022-12/Chapter1.pdf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Transport calculation: 20 times 100 equals 2,000 tonne-km, multiplied by 0.10 gives 200 kgCO2e or 0.20 tCO2e. This is an illustrative one-way movement. Confirm whether empty return journeys, load factors and well-to-tank emissions are already in the chosen factor. Waste calculation: 10 tonnes times 500 kgCO2e per tonne is 5,000 kgCO2e or 5.0 tCO2e. Use appropriate treatment factors for each waste stream. Do not subtract avoided recycling emissions from the inventory as an unsupported credit. Sources: https://ghgprotocol.org/sites/default/files/2022-12/Chapter4.pdf; https://ghgprotocol.org/sites/default/files/2022-12/Ch5_GHGP_Tech.pdf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Commuting: the example assumes one person per car and a vehicle-kilometre factor. For a passenger-kilometre factor, match the underlying passenger basis instead. Separate modes and commuting days, exclude leave and remote-working days, and document non-response treatment. Use of sold buildings: the example is a simple constant-intensity model for one sold cohort. It demonstrates lifetime magnitude, not a recommended 30-year life, energy intensity or factor. Real category 11 treatment requires a defensible expected lifetime, scope of energy use, cohort and scenario assumptions. These emissions do not describe the pilot office electricity bill. Sources: https://ghgprotocol.org/sites/default/files/2022-12/Chapter7.pdf; https://ghgprotocol.org/sites/default/files/2022-12/Chapter11.pdf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 participant to explain a result from quantity to factor to total. The reviewer checks whether freight overlaps with product factors, whether capital and operating purchases overlap, and whether site subtotals reconcile to the reporting entity. Keep an uncertainty or assumption note, evidence references and correction history. Record preparer, PIC reviewer, technical reviewer and management approver separately. Independent assurance, if required, is a separate process.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by reading back each decision, open issue and owner. Ask the sponsor to confirm the management review date. The companion kit includes a decision record, participant roster, relevance register, readiness record, collection fields and email drafts. Keep the first data request conditional on the signed management decision.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Share the priority survey first. Release the readiness survey after the shortlist and relevance review. The URLs are ordinary browser routes and the main presentation stays at https://slides.jrcesg.com. The main project owner will verify publication and respondent access before invitations. No unique data-collection token belongs in this deck. Priority survey: https://workshop.jrcesg.com/priority</a:t>
            </a:r>
          </a:p>
          <a:p xmlns:a="http://schemas.openxmlformats.org/drawingml/2006/main">
            <a:r>
              <a:t>Readiness survey: https://workshop.jrcesg.com/readiness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13084eb831346e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9c07a5755dd4a7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137f41781748d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d2f86b97df84b8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7f2ef85b3fb4c3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de4d3e31e104c82"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1a67f632be8348a8"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56733052efae4517"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671fde280f044fc9"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07a84577428c4c7f"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0a0b64a121464396"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5A7C634-697A-402D-9643-781E1F446BE2}"/>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4E63DE64-46A3-4C20-AB78-C441852811D2}"/>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04090C82-3586-4879-B761-780094A9B05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2F39799F-5744-475F-9BF0-428A053E358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40772834-516C-4644-9E6B-119511420B0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B322454-BE72-4680-B0E6-03EAE0E5581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C736A507-39C9-4C01-9FD7-FBF5AD61E365}"/>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F8BF5D89-9AC0-40CF-8EA5-B514D00F5A3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E5D27D7E-B95B-469F-9417-D06CBC66C39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C0C30BE-0B84-4265-93CB-B8297B8F9F6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6C7D335-A377-490F-9B3B-048405D47B42}"/>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8F5A64DF-834A-403B-A32D-FFCF20AE24E0}"/>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B5E718C6-1B00-472C-9D32-AB71116E324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B718B160-CA10-40F9-8B7B-36F0950744C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9EEC0789-DBE7-4200-88E3-7DFAABA682E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284BC66-2B4B-45A3-A4D0-B4D688FF1BB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96173976-89C8-447F-A54D-16E2793AC01A}"/>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C3991CE8-4B45-4002-9C78-FDA2AAF73ABF}"/>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028AE69A-96D0-4D15-BB71-1FBFC3A6E96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6" name="Footer Placeholder 5">
            <a:extLst xmlns:a="http://schemas.openxmlformats.org/drawingml/2006/main">
              <a:ext uri="{FF2B5EF4-FFF2-40B4-BE49-F238E27FC236}">
                <a16:creationId xmlns:a16="http://schemas.microsoft.com/office/drawing/2014/main" id="{972699C6-F7FE-4BF5-A348-A6DE8A9FB50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20BDB2CE-DB17-4CA6-89D4-9B2F4627B0A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CD64610-B023-4AE9-A4C2-70C6CE5BCD1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B8D5501E-4B87-4BA6-977D-27EFDE267AC7}"/>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53E096B9-AE1A-4FC5-AC68-03C4FD41FF36}"/>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0B03090F-B3E4-4973-9C22-336DF9553B8D}"/>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212ED3F2-2B54-447E-B887-25402F248CFC}"/>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1BC60BC7-1306-4A78-8A33-949890E8C53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8" name="Footer Placeholder 7">
            <a:extLst xmlns:a="http://schemas.openxmlformats.org/drawingml/2006/main">
              <a:ext uri="{FF2B5EF4-FFF2-40B4-BE49-F238E27FC236}">
                <a16:creationId xmlns:a16="http://schemas.microsoft.com/office/drawing/2014/main" id="{329FE380-47CD-4E14-9F91-215ED99B884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065D0FB1-D306-4C14-BC6E-178413F089B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76DEF3E-87D9-4F64-A7BE-0A0B1E2B390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17D034E3-3BC9-4827-9CC2-7417D76E04F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4" name="Footer Placeholder 3">
            <a:extLst xmlns:a="http://schemas.openxmlformats.org/drawingml/2006/main">
              <a:ext uri="{FF2B5EF4-FFF2-40B4-BE49-F238E27FC236}">
                <a16:creationId xmlns:a16="http://schemas.microsoft.com/office/drawing/2014/main" id="{1AB4BAF7-A3DB-40C6-8D44-D44C4D25A45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BD94A0D2-BB14-46DA-A5A1-374060E220D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FDF89B47-E3FF-49E1-A2BC-ECC15CD32FA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3" name="Footer Placeholder 2">
            <a:extLst xmlns:a="http://schemas.openxmlformats.org/drawingml/2006/main">
              <a:ext uri="{FF2B5EF4-FFF2-40B4-BE49-F238E27FC236}">
                <a16:creationId xmlns:a16="http://schemas.microsoft.com/office/drawing/2014/main" id="{59D1B8B8-ABB5-465D-ADE2-D773B9C9D85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AFDC2C77-BD9B-499E-9ACE-71A0E98B6AC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82449E4-EC84-4993-8D2E-D0651EACE0D9}"/>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8BF5D2E5-142E-4C9D-ABE6-1F822AAD67EF}"/>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13DCBE40-55DE-4F7D-AC35-EE6DACC626C9}"/>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C7B9BA51-6F98-44D4-82A8-E28E4B7BCF65}"/>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6" name="Footer Placeholder 5">
            <a:extLst xmlns:a="http://schemas.openxmlformats.org/drawingml/2006/main">
              <a:ext uri="{FF2B5EF4-FFF2-40B4-BE49-F238E27FC236}">
                <a16:creationId xmlns:a16="http://schemas.microsoft.com/office/drawing/2014/main" id="{BA417757-17F1-4CAD-84F9-709DE41940F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D3F78600-ACE1-4054-9A7D-24D1F0BC935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22E8A93-D4B6-401A-8754-380082A5820C}"/>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F705059F-9DFF-4A1E-ADFA-227FD0FEA87B}"/>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8A544790-2882-4070-AA3D-6C18FF112FB2}"/>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5E12C500-BFA4-4470-B630-BF537AEAF5A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6" name="Footer Placeholder 5">
            <a:extLst xmlns:a="http://schemas.openxmlformats.org/drawingml/2006/main">
              <a:ext uri="{FF2B5EF4-FFF2-40B4-BE49-F238E27FC236}">
                <a16:creationId xmlns:a16="http://schemas.microsoft.com/office/drawing/2014/main" id="{2383527B-9404-4A29-88CB-34B87BD4A0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3741C59B-EDD6-4241-AA56-D1E858DD660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5B6FE54-FAA1-4032-A667-C188522CAF1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1AE0AD1C-8B01-4511-8B6C-8FD8B81A1FFE}"/>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9BA5AC64-CDCC-4D41-B768-030BAAD2030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F0FA85B4-9F92-4957-B99C-605165DAB47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8A6DAC81-307D-4F3C-9A1E-C88C12D22A4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604AFD03-F451-42C8-B0AD-3EE38E0664B0}"/>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70F490CA-B0BE-4746-8ACE-EDF2AC07735E}"/>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FB723DC4-981F-4EE6-BAC9-C3B935911DE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67E6D4F5-AC58-4505-A3F2-D430FD80785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EDFDEEE4-ED46-4946-AFDB-9380EA22C08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B6F15528-21DE-4FAA-801E-634DDDAF4B2B}"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139de51499b48dc" /><Relationship Type="http://schemas.openxmlformats.org/officeDocument/2006/relationships/slideLayout" Target="/ppt/slideLayouts/slideLayout1.xml" Id="R1e2af616fd7340a1" /><Relationship Type="http://schemas.openxmlformats.org/officeDocument/2006/relationships/slideLayout" Target="/ppt/slideLayouts/slideLayout2.xml" Id="Rb0e07c8799914b7d" /><Relationship Type="http://schemas.openxmlformats.org/officeDocument/2006/relationships/slideLayout" Target="/ppt/slideLayouts/slideLayout3.xml" Id="Rf2b0fab28995427e" /><Relationship Type="http://schemas.openxmlformats.org/officeDocument/2006/relationships/slideLayout" Target="/ppt/slideLayouts/slideLayout4.xml" Id="Red7fe1cd134e4bc2" /><Relationship Type="http://schemas.openxmlformats.org/officeDocument/2006/relationships/slideLayout" Target="/ppt/slideLayouts/slideLayout5.xml" Id="Rb3aac402d183483c" /><Relationship Type="http://schemas.openxmlformats.org/officeDocument/2006/relationships/slideLayout" Target="/ppt/slideLayouts/slideLayout6.xml" Id="R0ca751d212354f2b" /><Relationship Type="http://schemas.openxmlformats.org/officeDocument/2006/relationships/slideLayout" Target="/ppt/slideLayouts/slideLayout7.xml" Id="Rf413526c15c546a2" /><Relationship Type="http://schemas.openxmlformats.org/officeDocument/2006/relationships/slideLayout" Target="/ppt/slideLayouts/slideLayout8.xml" Id="Ra16148d7901548bf" /><Relationship Type="http://schemas.openxmlformats.org/officeDocument/2006/relationships/slideLayout" Target="/ppt/slideLayouts/slideLayout9.xml" Id="R65d28034b3734ec2" /><Relationship Type="http://schemas.openxmlformats.org/officeDocument/2006/relationships/slideLayout" Target="/ppt/slideLayouts/slideLayout10.xml" Id="R9b6afb941bf24b25" /><Relationship Type="http://schemas.openxmlformats.org/officeDocument/2006/relationships/slideLayout" Target="/ppt/slideLayouts/slideLayout11.xml" Id="R3c68e22fe4ce4c50"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5A9D9E1C-35D0-467A-B3B0-167152487231}"/>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2FC9C724-E4FF-4A1E-8A04-D17CA6991E03}"/>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16B8FE6B-E04C-4694-AD20-45A6A111084B}"/>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1D8BD707-D9CF-40AE-B4C6-C98DA3205C09}" type="datetimeFigureOut">
              <a:t>8/1/2011</a:t>
            </a:fld>
            <a:endParaRPr/>
          </a:p>
        </p:txBody>
      </p:sp>
      <p:sp>
        <p:nvSpPr>
          <p:cNvPr id="5" name="Footer Placeholder 4">
            <a:extLst xmlns:a="http://schemas.openxmlformats.org/drawingml/2006/main">
              <a:ext uri="{FF2B5EF4-FFF2-40B4-BE49-F238E27FC236}">
                <a16:creationId xmlns:a16="http://schemas.microsoft.com/office/drawing/2014/main" id="{A5F874F8-0F1F-4FBB-80C0-0EE1277F4761}"/>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665B921-34C1-48CD-99D6-8BB33BEDF18B}"/>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2af616fd7340a1"/>
    <p:sldLayoutId xmlns:r="http://schemas.openxmlformats.org/officeDocument/2006/relationships" id="2147483650" r:id="Rb0e07c8799914b7d"/>
    <p:sldLayoutId xmlns:r="http://schemas.openxmlformats.org/officeDocument/2006/relationships" id="2147483651" r:id="Rf2b0fab28995427e"/>
    <p:sldLayoutId xmlns:r="http://schemas.openxmlformats.org/officeDocument/2006/relationships" id="2147483652" r:id="Red7fe1cd134e4bc2"/>
    <p:sldLayoutId xmlns:r="http://schemas.openxmlformats.org/officeDocument/2006/relationships" id="2147483653" r:id="Rb3aac402d183483c"/>
    <p:sldLayoutId xmlns:r="http://schemas.openxmlformats.org/officeDocument/2006/relationships" id="2147483654" r:id="R0ca751d212354f2b"/>
    <p:sldLayoutId xmlns:r="http://schemas.openxmlformats.org/officeDocument/2006/relationships" id="2147483655" r:id="Rf413526c15c546a2"/>
    <p:sldLayoutId xmlns:r="http://schemas.openxmlformats.org/officeDocument/2006/relationships" id="2147483656" r:id="Ra16148d7901548bf"/>
    <p:sldLayoutId xmlns:r="http://schemas.openxmlformats.org/officeDocument/2006/relationships" id="2147483657" r:id="R65d28034b3734ec2"/>
    <p:sldLayoutId xmlns:r="http://schemas.openxmlformats.org/officeDocument/2006/relationships" id="2147483658" r:id="R9b6afb941bf24b25"/>
    <p:sldLayoutId xmlns:r="http://schemas.openxmlformats.org/officeDocument/2006/relationships" id="2147483659" r:id="R3c68e22fe4ce4c50"/>
  </p:sldLayoutIdLst>
  <p:txStyles>
    <p:titleStyle>
      <a:lvl1pPr xmlns:a="http://schemas.openxmlformats.org/drawingml/2006/main" algn="ctr" defTabSz="9144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9144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9144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9144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9144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9144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7.xml" Id="Rc7fe717050394e64" /><Relationship Type="http://schemas.openxmlformats.org/officeDocument/2006/relationships/image" Target="/ppt/media/image.png" Id="Rbe7935139cd540ce" /><Relationship Type="http://schemas.openxmlformats.org/officeDocument/2006/relationships/image" Target="/ppt/media/image2.png" Id="Rd5a5988488634237" /><Relationship Type="http://schemas.openxmlformats.org/officeDocument/2006/relationships/notesSlide" Target="/ppt/notesSlides/notesSlide1.xml" Id="R1a8006eb52334a18"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eaa217af57bf4266" /><Relationship Type="http://schemas.openxmlformats.org/officeDocument/2006/relationships/image" Target="/ppt/media/image.png" Id="Ra3af3015cd564cf5" /><Relationship Type="http://schemas.openxmlformats.org/officeDocument/2006/relationships/image" Target="/ppt/media/image2.png" Id="Ra817ce266f95401b" /><Relationship Type="http://schemas.openxmlformats.org/officeDocument/2006/relationships/notesSlide" Target="/ppt/notesSlides/notesSlide2.xml" Id="R82a32692331d4b1e"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3c96fb7ef9064ce1" /><Relationship Type="http://schemas.openxmlformats.org/officeDocument/2006/relationships/image" Target="/ppt/media/image.png" Id="Ra49cfacfd0b64f62" /><Relationship Type="http://schemas.openxmlformats.org/officeDocument/2006/relationships/image" Target="/ppt/media/image2.png" Id="Ra7273308ff7e48bb" /><Relationship Type="http://schemas.openxmlformats.org/officeDocument/2006/relationships/notesSlide" Target="/ppt/notesSlides/notesSlide3.xml" Id="Rf6ea035df4524c68"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e6e30119774144d6" /><Relationship Type="http://schemas.openxmlformats.org/officeDocument/2006/relationships/image" Target="/ppt/media/image.png" Id="Ra7f66ac3858a4dd6" /><Relationship Type="http://schemas.openxmlformats.org/officeDocument/2006/relationships/image" Target="/ppt/media/image2.png" Id="R190ccd9157a54693" /><Relationship Type="http://schemas.openxmlformats.org/officeDocument/2006/relationships/notesSlide" Target="/ppt/notesSlides/notesSlide4.xml" Id="Recf1d36557dc44f3"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d0b273e8d7e34037" /><Relationship Type="http://schemas.openxmlformats.org/officeDocument/2006/relationships/image" Target="/ppt/media/image.png" Id="R45b621ecbd1f44e7" /><Relationship Type="http://schemas.openxmlformats.org/officeDocument/2006/relationships/image" Target="/ppt/media/image2.png" Id="Ra47909ad044d4ed8" /><Relationship Type="http://schemas.openxmlformats.org/officeDocument/2006/relationships/notesSlide" Target="/ppt/notesSlides/notesSlide5.xml" Id="R9890fb18494e41c4"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09774f03dfcd41f7" /><Relationship Type="http://schemas.openxmlformats.org/officeDocument/2006/relationships/image" Target="/ppt/media/image.png" Id="R71159a95a3d34f48" /><Relationship Type="http://schemas.openxmlformats.org/officeDocument/2006/relationships/image" Target="/ppt/media/image2.png" Id="R56dc5fab020a4005" /><Relationship Type="http://schemas.openxmlformats.org/officeDocument/2006/relationships/notesSlide" Target="/ppt/notesSlides/notesSlide6.xml" Id="Rbabf96fc6b6c4d5a"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60447c07905e4aed" /><Relationship Type="http://schemas.openxmlformats.org/officeDocument/2006/relationships/image" Target="/ppt/media/image.png" Id="R421b6ef45b224425" /><Relationship Type="http://schemas.openxmlformats.org/officeDocument/2006/relationships/image" Target="/ppt/media/image2.png" Id="Rf4ae799b8b1644ad" /><Relationship Type="http://schemas.openxmlformats.org/officeDocument/2006/relationships/notesSlide" Target="/ppt/notesSlides/notesSlide7.xml" Id="Rd14155f25526457b"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e60743843db84352" /><Relationship Type="http://schemas.openxmlformats.org/officeDocument/2006/relationships/image" Target="/ppt/media/image.png" Id="R0f4695b7ee3a4c89" /><Relationship Type="http://schemas.openxmlformats.org/officeDocument/2006/relationships/image" Target="/ppt/media/image2.png" Id="R284128d0042a4042" /><Relationship Type="http://schemas.openxmlformats.org/officeDocument/2006/relationships/notesSlide" Target="/ppt/notesSlides/notesSlide8.xml" Id="Rf446121b93aa4ee8"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9c7b7781a9344afe" /><Relationship Type="http://schemas.openxmlformats.org/officeDocument/2006/relationships/image" Target="/ppt/media/image.png" Id="Rcb99fe42645c4917" /><Relationship Type="http://schemas.openxmlformats.org/officeDocument/2006/relationships/image" Target="/ppt/media/image2.png" Id="Ra3f0e0b202944284" /><Relationship Type="http://schemas.openxmlformats.org/officeDocument/2006/relationships/notesSlide" Target="/ppt/notesSlides/notesSlide9.xml" Id="Rfe02070816694f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93b6ace202094010" /><Relationship Type="http://schemas.openxmlformats.org/officeDocument/2006/relationships/image" Target="/ppt/media/image.png" Id="Rd429094383924544" /><Relationship Type="http://schemas.openxmlformats.org/officeDocument/2006/relationships/image" Target="/ppt/media/image2.png" Id="R898b6e7765424b2c" /><Relationship Type="http://schemas.openxmlformats.org/officeDocument/2006/relationships/chart" Target="/ppt/slides/charts/chart1.xml" Id="R5c4a7ce72fb346ac" /><Relationship Type="http://schemas.openxmlformats.org/officeDocument/2006/relationships/notesSlide" Target="/ppt/notesSlides/notesSlide10.xml" Id="R08e4af40a9d9405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7.xml" Id="R31f85a528734477d" /><Relationship Type="http://schemas.openxmlformats.org/officeDocument/2006/relationships/image" Target="/ppt/media/image.png" Id="R6cb0109cc918442d" /><Relationship Type="http://schemas.openxmlformats.org/officeDocument/2006/relationships/image" Target="/ppt/media/image2.png" Id="R4267813e004f4c66" /><Relationship Type="http://schemas.openxmlformats.org/officeDocument/2006/relationships/notesSlide" Target="/ppt/notesSlides/notesSlide11.xml" Id="R97662d36d5c941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7.xml" Id="R9d6dbfae56da45af" /><Relationship Type="http://schemas.openxmlformats.org/officeDocument/2006/relationships/image" Target="/ppt/media/image.png" Id="R5222efad8d6343f4" /><Relationship Type="http://schemas.openxmlformats.org/officeDocument/2006/relationships/image" Target="/ppt/media/image2.png" Id="Rc8d45a5fed714383" /><Relationship Type="http://schemas.openxmlformats.org/officeDocument/2006/relationships/notesSlide" Target="/ppt/notesSlides/notesSlide12.xml" Id="R29ae9a6e4b104d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7.xml" Id="Rd2a9c1b1d8394ff0" /><Relationship Type="http://schemas.openxmlformats.org/officeDocument/2006/relationships/image" Target="/ppt/media/image.png" Id="R62a2e8e6e97a45f4" /><Relationship Type="http://schemas.openxmlformats.org/officeDocument/2006/relationships/image" Target="/ppt/media/image2.png" Id="R06bb44a87bf6419f" /><Relationship Type="http://schemas.openxmlformats.org/officeDocument/2006/relationships/notesSlide" Target="/ppt/notesSlides/notesSlide13.xml" Id="R3cafa182e503405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7.xml" Id="R22c17f59773847e4" /><Relationship Type="http://schemas.openxmlformats.org/officeDocument/2006/relationships/image" Target="/ppt/media/image.png" Id="Rdf615dca12504f56" /><Relationship Type="http://schemas.openxmlformats.org/officeDocument/2006/relationships/image" Target="/ppt/media/image2.png" Id="R6cedcfbc49a6441b" /><Relationship Type="http://schemas.openxmlformats.org/officeDocument/2006/relationships/notesSlide" Target="/ppt/notesSlides/notesSlide14.xml" Id="R95eaf4e56c0a4a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7.xml" Id="R5dfa1d79d4a84f25" /><Relationship Type="http://schemas.openxmlformats.org/officeDocument/2006/relationships/image" Target="/ppt/media/image.png" Id="R43d371449d5049a7" /><Relationship Type="http://schemas.openxmlformats.org/officeDocument/2006/relationships/image" Target="/ppt/media/image2.png" Id="R91b45933744644e6" /><Relationship Type="http://schemas.openxmlformats.org/officeDocument/2006/relationships/notesSlide" Target="/ppt/notesSlides/notesSlide15.xml" Id="Ref7312acc8b6464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7.xml" Id="R8a4e49eec08443f6" /><Relationship Type="http://schemas.openxmlformats.org/officeDocument/2006/relationships/image" Target="/ppt/media/image.png" Id="R8bbd6100609c480c" /><Relationship Type="http://schemas.openxmlformats.org/officeDocument/2006/relationships/image" Target="/ppt/media/image2.png" Id="R69d32660c7724edb" /><Relationship Type="http://schemas.openxmlformats.org/officeDocument/2006/relationships/notesSlide" Target="/ppt/notesSlides/notesSlide16.xml" Id="Re4195571bbd44f8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7.xml" Id="R76141b57723e45b7" /><Relationship Type="http://schemas.openxmlformats.org/officeDocument/2006/relationships/image" Target="/ppt/media/image.png" Id="R78156f021d8f4ea9" /><Relationship Type="http://schemas.openxmlformats.org/officeDocument/2006/relationships/image" Target="/ppt/media/image2.png" Id="Ra7bae68757b54926" /><Relationship Type="http://schemas.openxmlformats.org/officeDocument/2006/relationships/notesSlide" Target="/ppt/notesSlides/notesSlide17.xml" Id="R14b47098c62444f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7.xml" Id="R5d2772ba938944f8" /><Relationship Type="http://schemas.openxmlformats.org/officeDocument/2006/relationships/image" Target="/ppt/media/image.png" Id="R0da0b6d705d64796" /><Relationship Type="http://schemas.openxmlformats.org/officeDocument/2006/relationships/image" Target="/ppt/media/image2.png" Id="R36b1baeb97cf4f3a" /><Relationship Type="http://schemas.openxmlformats.org/officeDocument/2006/relationships/notesSlide" Target="/ppt/notesSlides/notesSlide18.xml" Id="R5aa2b782d9924f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7.xml" Id="R6e180dd6a1694193" /><Relationship Type="http://schemas.openxmlformats.org/officeDocument/2006/relationships/image" Target="/ppt/media/image.png" Id="R5f6def85188047c5" /><Relationship Type="http://schemas.openxmlformats.org/officeDocument/2006/relationships/image" Target="/ppt/media/image2.png" Id="R05384057d7e742e6" /><Relationship Type="http://schemas.openxmlformats.org/officeDocument/2006/relationships/notesSlide" Target="/ppt/notesSlides/notesSlide19.xml" Id="R5b14b503958b435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7.xml" Id="Rcd8f3bd439d34ca8" /><Relationship Type="http://schemas.openxmlformats.org/officeDocument/2006/relationships/image" Target="/ppt/media/image.png" Id="Rff7e61e2d2b54727" /><Relationship Type="http://schemas.openxmlformats.org/officeDocument/2006/relationships/image" Target="/ppt/media/image2.png" Id="R9916fcf58da54782" /><Relationship Type="http://schemas.openxmlformats.org/officeDocument/2006/relationships/notesSlide" Target="/ppt/notesSlides/notesSlide20.xml" Id="R5f41b6f647f841a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7.xml" Id="Rb6071e36026e4e8f" /><Relationship Type="http://schemas.openxmlformats.org/officeDocument/2006/relationships/image" Target="/ppt/media/image.png" Id="Rb39cf7bf145c4076" /><Relationship Type="http://schemas.openxmlformats.org/officeDocument/2006/relationships/image" Target="/ppt/media/image2.png" Id="R90c7cccd2e82490d" /><Relationship Type="http://schemas.openxmlformats.org/officeDocument/2006/relationships/notesSlide" Target="/ppt/notesSlides/notesSlide21.xml" Id="R63cc6d94e9764d5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7.xml" Id="R2c22dede664b4ce7" /><Relationship Type="http://schemas.openxmlformats.org/officeDocument/2006/relationships/image" Target="/ppt/media/image.png" Id="Ra06af241858a460e" /><Relationship Type="http://schemas.openxmlformats.org/officeDocument/2006/relationships/image" Target="/ppt/media/image2.png" Id="Rfbe14f9684d84ae2" /><Relationship Type="http://schemas.openxmlformats.org/officeDocument/2006/relationships/notesSlide" Target="/ppt/notesSlides/notesSlide22.xml" Id="R1279c3218b3a471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7.xml" Id="R13b88c2ffc6c4547" /><Relationship Type="http://schemas.openxmlformats.org/officeDocument/2006/relationships/image" Target="/ppt/media/image.png" Id="R60b89d10e0bd424c" /><Relationship Type="http://schemas.openxmlformats.org/officeDocument/2006/relationships/image" Target="/ppt/media/image2.png" Id="Rc246f4ac47544758" /><Relationship Type="http://schemas.openxmlformats.org/officeDocument/2006/relationships/notesSlide" Target="/ppt/notesSlides/notesSlide23.xml" Id="R6059c529896a4b2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7.xml" Id="R49fe57de552b45c8" /><Relationship Type="http://schemas.openxmlformats.org/officeDocument/2006/relationships/image" Target="/ppt/media/image.png" Id="Rf0dcc83bd04d4538" /><Relationship Type="http://schemas.openxmlformats.org/officeDocument/2006/relationships/image" Target="/ppt/media/image2.png" Id="Re0e9d3edf6a34e89" /><Relationship Type="http://schemas.openxmlformats.org/officeDocument/2006/relationships/hyperlink" Target="https://workshop.jrcesg.com/priority" TargetMode="External" Id="Rd105541e9b1242cf" /><Relationship Type="http://schemas.openxmlformats.org/officeDocument/2006/relationships/hyperlink" Target="https://workshop.jrcesg.com/readiness" TargetMode="External" Id="R5be34f4bc41c4d5b" /><Relationship Type="http://schemas.openxmlformats.org/officeDocument/2006/relationships/notesSlide" Target="/ppt/notesSlides/notesSlide24.xml" Id="R682d395e4f744a7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400">
                <a:solidFill>
                  <a:srgbClr val="F0ECE3"/>
                </a:solidFill>
                <a:latin typeface="Antic"/>
                <a:ea typeface="Antic"/>
                <a:cs typeface="Antic"/>
              </a:rPr>
              <a:t>Illustrative activity scores</a:t>
            </a:r>
          </a:p>
        </c:rich>
      </c:tx>
      <c:overlay val="0"/>
      <c:txPr>
        <a:bodyPr xmlns:a="http://schemas.openxmlformats.org/drawingml/2006/main" anchorCtr="1"/>
        <a:lstStyle xmlns:a="http://schemas.openxmlformats.org/drawingml/2006/main"/>
        <a:p xmlns:a="http://schemas.openxmlformats.org/drawingml/2006/main">
          <a:pPr>
            <a:defRPr sz="2400">
              <a:solidFill>
                <a:srgbClr val="F0ECE3"/>
              </a:solidFill>
              <a:latin typeface="Antic"/>
              <a:ea typeface="Antic"/>
              <a:cs typeface="Antic"/>
            </a:defRPr>
          </a:pPr>
        </a:p>
      </c:txPr>
    </c:title>
    <c:plotArea>
      <c:scatterChart>
        <c:scatterStyle val="marker"/>
        <c:varyColors val="0"/>
        <c:ser>
          <c:idx val="0"/>
          <c:order val="0"/>
          <c:tx>
            <c:v>Concrete</c:v>
          </c:tx>
          <c:spPr>
            <a:ln xmlns:a="http://schemas.openxmlformats.org/drawingml/2006/main" w="0">
              <a:noFill/>
            </a:ln>
          </c:spPr>
          <c:marker>
            <c:symbol val="circle"/>
            <c:size val="14"/>
            <c:spPr>
              <a:solidFill xmlns:a="http://schemas.openxmlformats.org/drawingml/2006/main">
                <a:srgbClr val="B59A63"/>
              </a:solidFill>
            </c:spPr>
          </c:marker>
          <c:xVal>
            <c:numRef>
              <c:f>'Chart Data'!$A$2:$A$2</c:f>
              <c:numCache>
                <c:formatCode>General</c:formatCode>
                <c:ptCount val="1"/>
                <c:pt idx="0">
                  <c:v>5</c:v>
                </c:pt>
              </c:numCache>
            </c:numRef>
          </c:xVal>
          <c:yVal>
            <c:numRef>
              <c:f>'Chart Data'!$B$2:$B$2</c:f>
              <c:numCache>
                <c:formatCode>General</c:formatCode>
                <c:ptCount val="1"/>
                <c:pt idx="0">
                  <c:v>5</c:v>
                </c:pt>
              </c:numCache>
            </c:numRef>
          </c:yVal>
        </c:ser>
        <c:ser>
          <c:idx val="1"/>
          <c:order val="1"/>
          <c:tx>
            <c:v>Steel</c:v>
          </c:tx>
          <c:spPr>
            <a:ln xmlns:a="http://schemas.openxmlformats.org/drawingml/2006/main" w="0">
              <a:noFill/>
            </a:ln>
          </c:spPr>
          <c:marker>
            <c:symbol val="circle"/>
            <c:size val="14"/>
            <c:spPr>
              <a:solidFill xmlns:a="http://schemas.openxmlformats.org/drawingml/2006/main">
                <a:srgbClr val="D8C5A0"/>
              </a:solidFill>
            </c:spPr>
          </c:marker>
          <c:xVal>
            <c:numRef>
              <c:f>'Chart Data'!$C$2:$C$2</c:f>
              <c:numCache>
                <c:formatCode>General</c:formatCode>
                <c:ptCount val="1"/>
                <c:pt idx="0">
                  <c:v>5</c:v>
                </c:pt>
              </c:numCache>
            </c:numRef>
          </c:xVal>
          <c:yVal>
            <c:numRef>
              <c:f>'Chart Data'!$D$2:$D$2</c:f>
              <c:numCache>
                <c:formatCode>General</c:formatCode>
                <c:ptCount val="1"/>
                <c:pt idx="0">
                  <c:v>4</c:v>
                </c:pt>
              </c:numCache>
            </c:numRef>
          </c:yVal>
        </c:ser>
        <c:ser>
          <c:idx val="2"/>
          <c:order val="2"/>
          <c:tx>
            <c:v>Haulage</c:v>
          </c:tx>
          <c:spPr>
            <a:ln xmlns:a="http://schemas.openxmlformats.org/drawingml/2006/main" w="0">
              <a:noFill/>
            </a:ln>
          </c:spPr>
          <c:marker>
            <c:symbol val="circle"/>
            <c:size val="14"/>
            <c:spPr>
              <a:solidFill xmlns:a="http://schemas.openxmlformats.org/drawingml/2006/main">
                <a:srgbClr val="96B9BA"/>
              </a:solidFill>
            </c:spPr>
          </c:marker>
          <c:xVal>
            <c:numRef>
              <c:f>'Chart Data'!$E$2:$E$2</c:f>
              <c:numCache>
                <c:formatCode>General</c:formatCode>
                <c:ptCount val="1"/>
                <c:pt idx="0">
                  <c:v>4</c:v>
                </c:pt>
              </c:numCache>
            </c:numRef>
          </c:xVal>
          <c:yVal>
            <c:numRef>
              <c:f>'Chart Data'!$F$2:$F$2</c:f>
              <c:numCache>
                <c:formatCode>General</c:formatCode>
                <c:ptCount val="1"/>
                <c:pt idx="0">
                  <c:v>3</c:v>
                </c:pt>
              </c:numCache>
            </c:numRef>
          </c:yVal>
        </c:ser>
        <c:ser>
          <c:idx val="3"/>
          <c:order val="3"/>
          <c:tx>
            <c:v>Site waste</c:v>
          </c:tx>
          <c:spPr>
            <a:ln xmlns:a="http://schemas.openxmlformats.org/drawingml/2006/main" w="0">
              <a:noFill/>
            </a:ln>
          </c:spPr>
          <c:marker>
            <c:symbol val="circle"/>
            <c:size val="14"/>
            <c:spPr>
              <a:solidFill xmlns:a="http://schemas.openxmlformats.org/drawingml/2006/main">
                <a:srgbClr val="BAC5CF"/>
              </a:solidFill>
            </c:spPr>
          </c:marker>
          <c:xVal>
            <c:numRef>
              <c:f>'Chart Data'!$G$2:$G$2</c:f>
              <c:numCache>
                <c:formatCode>General</c:formatCode>
                <c:ptCount val="1"/>
                <c:pt idx="0">
                  <c:v>3</c:v>
                </c:pt>
              </c:numCache>
            </c:numRef>
          </c:xVal>
          <c:yVal>
            <c:numRef>
              <c:f>'Chart Data'!$H$2:$H$2</c:f>
              <c:numCache>
                <c:formatCode>General</c:formatCode>
                <c:ptCount val="1"/>
                <c:pt idx="0">
                  <c:v>2</c:v>
                </c:pt>
              </c:numCache>
            </c:numRef>
          </c:yVal>
        </c:ser>
        <c:ser>
          <c:idx val="4"/>
          <c:order val="4"/>
          <c:tx>
            <c:v>Commuting</c:v>
          </c:tx>
          <c:spPr>
            <a:ln xmlns:a="http://schemas.openxmlformats.org/drawingml/2006/main" w="0">
              <a:noFill/>
            </a:ln>
          </c:spPr>
          <c:marker>
            <c:symbol val="circle"/>
            <c:size val="14"/>
            <c:spPr>
              <a:solidFill xmlns:a="http://schemas.openxmlformats.org/drawingml/2006/main">
                <a:srgbClr val="C4C4C4"/>
              </a:solidFill>
            </c:spPr>
          </c:marker>
          <c:xVal>
            <c:numRef>
              <c:f>'Chart Data'!$I$2:$I$2</c:f>
              <c:numCache>
                <c:formatCode>General</c:formatCode>
                <c:ptCount val="1"/>
                <c:pt idx="0">
                  <c:v>3</c:v>
                </c:pt>
              </c:numCache>
            </c:numRef>
          </c:xVal>
          <c:yVal>
            <c:numRef>
              <c:f>'Chart Data'!$J$2:$J$2</c:f>
              <c:numCache>
                <c:formatCode>General</c:formatCode>
                <c:ptCount val="1"/>
                <c:pt idx="0">
                  <c:v>1</c:v>
                </c:pt>
              </c:numCache>
            </c:numRef>
          </c:yVal>
        </c:ser>
        <c:ser>
          <c:idx val="5"/>
          <c:order val="5"/>
          <c:tx>
            <c:v>Sold-building use</c:v>
          </c:tx>
          <c:spPr>
            <a:ln xmlns:a="http://schemas.openxmlformats.org/drawingml/2006/main" w="0">
              <a:noFill/>
            </a:ln>
          </c:spPr>
          <c:marker>
            <c:symbol val="circle"/>
            <c:size val="14"/>
            <c:spPr>
              <a:solidFill xmlns:a="http://schemas.openxmlformats.org/drawingml/2006/main">
                <a:srgbClr val="D8A58E"/>
              </a:solidFill>
            </c:spPr>
          </c:marker>
          <c:xVal>
            <c:numRef>
              <c:f>'Chart Data'!$K$2:$K$2</c:f>
              <c:numCache>
                <c:formatCode>General</c:formatCode>
                <c:ptCount val="1"/>
                <c:pt idx="0">
                  <c:v>5</c:v>
                </c:pt>
              </c:numCache>
            </c:numRef>
          </c:xVal>
          <c:yVal>
            <c:numRef>
              <c:f>'Chart Data'!$L$2:$L$2</c:f>
              <c:numCache>
                <c:formatCode>General</c:formatCode>
                <c:ptCount val="1"/>
                <c:pt idx="0">
                  <c:v>1</c:v>
                </c:pt>
              </c:numCache>
            </c:numRef>
          </c:yVal>
        </c:ser>
        <c:dLbls>
          <c:txPr>
            <a:bodyPr xmlns:a="http://schemas.openxmlformats.org/drawingml/2006/main" anchorCtr="1"/>
            <a:lstStyle xmlns:a="http://schemas.openxmlformats.org/drawingml/2006/main"/>
            <a:p xmlns:a="http://schemas.openxmlformats.org/drawingml/2006/main">
              <a:pPr>
                <a:defRPr sz="2025">
                  <a:solidFill>
                    <a:srgbClr val="EEE8DC"/>
                  </a:solidFill>
                  <a:latin typeface="Antic"/>
                  <a:ea typeface="Antic"/>
                  <a:cs typeface="Antic"/>
                </a:defRPr>
              </a:pPr>
            </a:p>
          </c:txPr>
          <c:dLblPos val="l"/>
          <c:showLegendKey val="0"/>
          <c:showVal val="0"/>
          <c:showCatName val="0"/>
          <c:showSerName val="1"/>
          <c:showPercent val="0"/>
          <c:showBubbleSize val="0"/>
          <c:showLeaderLines val="0"/>
        </c:dLbls>
        <c:axId val="48650112"/>
        <c:axId val="48672768"/>
      </c:scatterChart>
      <c:valAx>
        <c:axId val="48672768"/>
        <c:scaling>
          <c:orientation val="minMax"/>
          <c:max val="6"/>
          <c:min val="0"/>
        </c:scaling>
        <c:delete val="0"/>
        <c:axPos val="l"/>
        <c:majorGridlines>
          <c:spPr>
            <a:ln xmlns:a="http://schemas.openxmlformats.org/drawingml/2006/main" w="9525">
              <a:solidFill>
                <a:srgbClr val="343C41"/>
              </a:solidFill>
            </a:ln>
          </c:spPr>
        </c:majorGridlines>
        <c:title>
          <c:tx>
            <c:rich>
              <a:bodyPr xmlns:a="http://schemas.openxmlformats.org/drawingml/2006/main"/>
              <a:lstStyle xmlns:a="http://schemas.openxmlformats.org/drawingml/2006/main"/>
              <a:p xmlns:a="http://schemas.openxmlformats.org/drawingml/2006/main">
                <a:r>
                  <a:rPr sz="2250">
                    <a:solidFill>
                      <a:srgbClr val="EEE8DC"/>
                    </a:solidFill>
                    <a:latin typeface="Antic"/>
                    <a:ea typeface="Antic"/>
                    <a:cs typeface="Antic"/>
                  </a:rPr>
                  <a:t>Financial cost</a:t>
                </a:r>
              </a:p>
            </c:rich>
          </c:tx>
          <c:overlay val="0"/>
          <c:txPr>
            <a:bodyPr xmlns:a="http://schemas.openxmlformats.org/drawingml/2006/main" anchorCtr="1"/>
            <a:lstStyle xmlns:a="http://schemas.openxmlformats.org/drawingml/2006/main"/>
            <a:p xmlns:a="http://schemas.openxmlformats.org/drawingml/2006/main">
              <a:pPr>
                <a:defRPr sz="2250">
                  <a:solidFill>
                    <a:srgbClr val="EEE8DC"/>
                  </a:solidFill>
                  <a:latin typeface="Antic"/>
                  <a:ea typeface="Antic"/>
                  <a:cs typeface="Antic"/>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2100">
                <a:solidFill>
                  <a:srgbClr val="EEE8DC"/>
                </a:solidFill>
                <a:latin typeface="Antic"/>
                <a:ea typeface="Antic"/>
                <a:cs typeface="Antic"/>
              </a:defRPr>
            </a:pPr>
          </a:p>
        </c:txPr>
        <c:crossAx val="48650112"/>
        <c:majorUnit val="1"/>
      </c:valAx>
      <c:valAx>
        <c:axId val="48650112"/>
        <c:scaling>
          <c:orientation val="minMax"/>
          <c:max val="6"/>
          <c:min val="0"/>
        </c:scaling>
        <c:delete val="0"/>
        <c:axPos val="b"/>
        <c:majorGridlines>
          <c:spPr>
            <a:ln xmlns:a="http://schemas.openxmlformats.org/drawingml/2006/main" w="9525">
              <a:solidFill>
                <a:srgbClr val="343C41"/>
              </a:solidFill>
            </a:ln>
          </c:spPr>
        </c:majorGridlines>
        <c:title>
          <c:tx>
            <c:rich>
              <a:bodyPr xmlns:a="http://schemas.openxmlformats.org/drawingml/2006/main"/>
              <a:lstStyle xmlns:a="http://schemas.openxmlformats.org/drawingml/2006/main"/>
              <a:p xmlns:a="http://schemas.openxmlformats.org/drawingml/2006/main">
                <a:r>
                  <a:rPr sz="2250">
                    <a:solidFill>
                      <a:srgbClr val="EEE8DC"/>
                    </a:solidFill>
                    <a:latin typeface="Antic"/>
                    <a:ea typeface="Antic"/>
                    <a:cs typeface="Antic"/>
                  </a:rPr>
                  <a:t>Business importance</a:t>
                </a:r>
              </a:p>
            </c:rich>
          </c:tx>
          <c:overlay val="0"/>
          <c:txPr>
            <a:bodyPr xmlns:a="http://schemas.openxmlformats.org/drawingml/2006/main" anchorCtr="1"/>
            <a:lstStyle xmlns:a="http://schemas.openxmlformats.org/drawingml/2006/main"/>
            <a:p xmlns:a="http://schemas.openxmlformats.org/drawingml/2006/main">
              <a:pPr>
                <a:defRPr sz="2250">
                  <a:solidFill>
                    <a:srgbClr val="EEE8DC"/>
                  </a:solidFill>
                  <a:latin typeface="Antic"/>
                  <a:ea typeface="Antic"/>
                  <a:cs typeface="Antic"/>
                </a:defRPr>
              </a:pPr>
            </a:p>
          </c:txPr>
        </c:title>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2100">
                <a:solidFill>
                  <a:srgbClr val="EEE8DC"/>
                </a:solidFill>
                <a:latin typeface="Antic"/>
                <a:ea typeface="Antic"/>
                <a:cs typeface="Antic"/>
              </a:defRPr>
            </a:pPr>
          </a:p>
        </c:txPr>
        <c:crossAx val="48672768"/>
        <c:majorUnit val="1"/>
      </c:valAx>
      <c:spPr>
        <a:solidFill xmlns:a="http://schemas.openxmlformats.org/drawingml/2006/main">
          <a:srgbClr val="0B1013"/>
        </a:solidFill>
      </c:spPr>
    </c:plotArea>
    <c:plotVisOnly val="1"/>
  </c:chart>
  <c:spPr>
    <a:solidFill xmlns:a="http://schemas.openxmlformats.org/drawingml/2006/main">
      <a:srgbClr val="0B1013"/>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be7935139cd540ce"/>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d5a5988488634237"/>
            <a:stretch>
              <a:fillRect l="0" t="0" r="0" b="0"/>
            </a:stretch>
          </a:blipFill>
        </p:spPr>
      </p:sp>
      <p:sp>
        <p:nvSpPr>
          <p:cNvPr id="9" name="JRC  /  MATRIX SCOPE 3">
            <a:extLst xmlns:a="http://schemas.openxmlformats.org/drawingml/2006/main">
              <a:ext uri="{FF2B5EF4-FFF2-40B4-BE49-F238E27FC236}">
                <a16:creationId xmlns:a16="http://schemas.microsoft.com/office/drawing/2014/main" id="{0875E4AB-6498-4CE2-8772-60E6E41B337A}"/>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1">
            <a:extLst xmlns:a="http://schemas.openxmlformats.org/drawingml/2006/main">
              <a:ext uri="{FF2B5EF4-FFF2-40B4-BE49-F238E27FC236}">
                <a16:creationId xmlns:a16="http://schemas.microsoft.com/office/drawing/2014/main" id="{EEA462A0-3EEE-4382-AC78-645A9209A36D}"/>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01</a:t>
            </a:r>
          </a:p>
        </p:txBody>
      </p:sp>
      <p:sp>
        <p:nvSpPr>
          <p:cNvPr id="11" name="MATRIX SCOPE 3">
            <a:extLst xmlns:a="http://schemas.openxmlformats.org/drawingml/2006/main">
              <a:ext uri="{FF2B5EF4-FFF2-40B4-BE49-F238E27FC236}">
                <a16:creationId xmlns:a16="http://schemas.microsoft.com/office/drawing/2014/main" id="{BCFBB153-1A64-4E21-A7D3-BEAD18C28884}"/>
              </a:ext>
            </a:extLst>
          </p:cNvPr>
          <p:cNvSpPr>
            <a:spLocks xmlns:a="http://schemas.openxmlformats.org/drawingml/2006/main" noGrp="1"/>
          </p:cNvSpPr>
          <p:nvPr/>
        </p:nvSpPr>
        <p:spPr>
          <a:xfrm xmlns:a="http://schemas.openxmlformats.org/drawingml/2006/main">
            <a:off x="1714500" y="3095625"/>
            <a:ext cx="148590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ctr">
              <a:defRPr sz="10800" b="1">
                <a:solidFill>
                  <a:srgbClr val="F0ECE3"/>
                </a:solidFill>
                <a:latin typeface="Barlow SemiCondensed Bold"/>
                <a:ea typeface="Barlow SemiCondensed Bold"/>
                <a:cs typeface="Barlow SemiCondensed Bold"/>
              </a:defRPr>
            </a:defPPr>
          </a:lstStyle>
          <a:p xmlns:a="http://schemas.openxmlformats.org/drawingml/2006/main">
            <a:pPr algn="ctr">
              <a:defRPr sz="10800" b="1">
                <a:solidFill>
                  <a:srgbClr val="F0ECE3"/>
                </a:solidFill>
                <a:latin typeface="Barlow SemiCondensed Bold"/>
                <a:ea typeface="Barlow SemiCondensed Bold"/>
                <a:cs typeface="Barlow SemiCondensed Bold"/>
              </a:defRPr>
            </a:pPr>
            <a:r>
              <a:rPr sz="10800" b="1">
                <a:solidFill>
                  <a:srgbClr val="F0ECE3"/>
                </a:solidFill>
                <a:latin typeface="Barlow SemiCondensed Bold"/>
                <a:ea typeface="Barlow SemiCondensed Bold"/>
                <a:cs typeface="Barlow SemiCondensed Bold"/>
              </a:rPr>
              <a:t>MATRIX SCOPE 3</a:t>
            </a:r>
          </a:p>
        </p:txBody>
      </p:sp>
      <p:sp>
        <p:nvSpPr>
          <p:cNvPr id="12" name="Workshop and data collection training">
            <a:extLst xmlns:a="http://schemas.openxmlformats.org/drawingml/2006/main">
              <a:ext uri="{FF2B5EF4-FFF2-40B4-BE49-F238E27FC236}">
                <a16:creationId xmlns:a16="http://schemas.microsoft.com/office/drawing/2014/main" id="{3A7BAFDA-6F66-43FE-A685-A819FF8D0F15}"/>
              </a:ext>
            </a:extLst>
          </p:cNvPr>
          <p:cNvSpPr>
            <a:spLocks xmlns:a="http://schemas.openxmlformats.org/drawingml/2006/main" noGrp="1"/>
          </p:cNvSpPr>
          <p:nvPr/>
        </p:nvSpPr>
        <p:spPr>
          <a:xfrm xmlns:a="http://schemas.openxmlformats.org/drawingml/2006/main">
            <a:off x="3048000" y="5524500"/>
            <a:ext cx="12192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ctr">
              <a:defRPr sz="4200" b="0">
                <a:solidFill>
                  <a:srgbClr val="EEE8DC"/>
                </a:solidFill>
                <a:latin typeface="Antic"/>
                <a:ea typeface="Antic"/>
                <a:cs typeface="Antic"/>
              </a:defRPr>
            </a:defPPr>
          </a:lstStyle>
          <a:p xmlns:a="http://schemas.openxmlformats.org/drawingml/2006/main">
            <a:pPr algn="ctr">
              <a:defRPr sz="4200" b="0">
                <a:solidFill>
                  <a:srgbClr val="EEE8DC"/>
                </a:solidFill>
                <a:latin typeface="Antic"/>
                <a:ea typeface="Antic"/>
                <a:cs typeface="Antic"/>
              </a:defRPr>
            </a:pPr>
            <a:r>
              <a:rPr sz="4200" b="0">
                <a:solidFill>
                  <a:srgbClr val="EEE8DC"/>
                </a:solidFill>
                <a:latin typeface="Antic"/>
                <a:ea typeface="Antic"/>
                <a:cs typeface="Antic"/>
              </a:rPr>
              <a:t>Workshop and data collection training</a:t>
            </a:r>
          </a:p>
        </p:txBody>
      </p:sp>
      <p:sp>
        <p:nvSpPr>
          <p:cNvPr id="13" name="By Joshua Rayan Communications">
            <a:extLst xmlns:a="http://schemas.openxmlformats.org/drawingml/2006/main">
              <a:ext uri="{FF2B5EF4-FFF2-40B4-BE49-F238E27FC236}">
                <a16:creationId xmlns:a16="http://schemas.microsoft.com/office/drawing/2014/main" id="{A133A3FB-2532-4AF4-A447-8F8CE7C1795C}"/>
              </a:ext>
            </a:extLst>
          </p:cNvPr>
          <p:cNvSpPr>
            <a:spLocks xmlns:a="http://schemas.openxmlformats.org/drawingml/2006/main" noGrp="1"/>
          </p:cNvSpPr>
          <p:nvPr/>
        </p:nvSpPr>
        <p:spPr>
          <a:xfrm xmlns:a="http://schemas.openxmlformats.org/drawingml/2006/main">
            <a:off x="1095375" y="8572500"/>
            <a:ext cx="857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250" b="0">
                <a:solidFill>
                  <a:srgbClr val="EEE8DC"/>
                </a:solidFill>
                <a:latin typeface="Antic"/>
                <a:ea typeface="Antic"/>
                <a:cs typeface="Antic"/>
              </a:defRPr>
            </a:defPPr>
          </a:lstStyle>
          <a:p xmlns:a="http://schemas.openxmlformats.org/drawingml/2006/main">
            <a:pPr algn="l">
              <a:defRPr sz="2250" b="0">
                <a:solidFill>
                  <a:srgbClr val="EEE8DC"/>
                </a:solidFill>
                <a:latin typeface="Antic"/>
                <a:ea typeface="Antic"/>
                <a:cs typeface="Antic"/>
              </a:defRPr>
            </a:pPr>
            <a:r>
              <a:rPr sz="2250" b="0">
                <a:solidFill>
                  <a:srgbClr val="EEE8DC"/>
                </a:solidFill>
                <a:latin typeface="Antic"/>
                <a:ea typeface="Antic"/>
                <a:cs typeface="Antic"/>
              </a:rPr>
              <a:t>By Joshua Rayan Communications</a:t>
            </a:r>
          </a:p>
        </p:txBody>
      </p:sp>
      <p:sp>
        <p:nvSpPr>
          <p:cNvPr id="14" name="slides.jrcesg.com">
            <a:extLst xmlns:a="http://schemas.openxmlformats.org/drawingml/2006/main">
              <a:ext uri="{FF2B5EF4-FFF2-40B4-BE49-F238E27FC236}">
                <a16:creationId xmlns:a16="http://schemas.microsoft.com/office/drawing/2014/main" id="{F0F84586-F611-42AD-B438-6560647EC9EB}"/>
              </a:ext>
            </a:extLst>
          </p:cNvPr>
          <p:cNvSpPr>
            <a:spLocks xmlns:a="http://schemas.openxmlformats.org/drawingml/2006/main" noGrp="1"/>
          </p:cNvSpPr>
          <p:nvPr/>
        </p:nvSpPr>
        <p:spPr>
          <a:xfrm xmlns:a="http://schemas.openxmlformats.org/drawingml/2006/main">
            <a:off x="10763250" y="8572500"/>
            <a:ext cx="6477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550" b="0">
                <a:solidFill>
                  <a:srgbClr val="B59A63"/>
                </a:solidFill>
                <a:latin typeface="Antic"/>
                <a:ea typeface="Antic"/>
                <a:cs typeface="Antic"/>
              </a:defRPr>
            </a:defPPr>
          </a:lstStyle>
          <a:p xmlns:a="http://schemas.openxmlformats.org/drawingml/2006/main">
            <a:pPr algn="r">
              <a:defRPr sz="2550" b="0">
                <a:solidFill>
                  <a:srgbClr val="B59A63"/>
                </a:solidFill>
                <a:latin typeface="Antic"/>
                <a:ea typeface="Antic"/>
                <a:cs typeface="Antic"/>
              </a:defRPr>
            </a:pPr>
            <a:r>
              <a:rPr sz="2550" b="0">
                <a:solidFill>
                  <a:srgbClr val="B59A63"/>
                </a:solidFill>
                <a:latin typeface="Antic"/>
                <a:ea typeface="Antic"/>
                <a:cs typeface="Antic"/>
              </a:rPr>
              <a:t>slides.jrcesg.com</a:t>
            </a:r>
          </a:p>
        </p:txBody>
      </p:sp>
    </p:spTree>
    <p:extLst>
      <p:ext uri="{BB962C8B-B14F-4D97-AF65-F5344CB8AC3E}">
        <p14:creationId xmlns:p14="http://schemas.microsoft.com/office/powerpoint/2010/main" val="145431112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a3af3015cd564cf5"/>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a817ce266f95401b"/>
            <a:stretch>
              <a:fillRect l="0" t="0" r="0" b="0"/>
            </a:stretch>
          </a:blipFill>
        </p:spPr>
      </p:sp>
      <p:sp>
        <p:nvSpPr>
          <p:cNvPr id="9" name="JRC  /  MATRIX SCOPE 3">
            <a:extLst xmlns:a="http://schemas.openxmlformats.org/drawingml/2006/main">
              <a:ext uri="{FF2B5EF4-FFF2-40B4-BE49-F238E27FC236}">
                <a16:creationId xmlns:a16="http://schemas.microsoft.com/office/drawing/2014/main" id="{2AF41FB6-CDBE-4756-BC9A-C08830417D8F}"/>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2">
            <a:extLst xmlns:a="http://schemas.openxmlformats.org/drawingml/2006/main">
              <a:ext uri="{FF2B5EF4-FFF2-40B4-BE49-F238E27FC236}">
                <a16:creationId xmlns:a16="http://schemas.microsoft.com/office/drawing/2014/main" id="{2F5A1678-016B-4949-A530-71AA7ADDA97E}"/>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02</a:t>
            </a:r>
          </a:p>
        </p:txBody>
      </p:sp>
      <p:sp>
        <p:nvSpPr>
          <p:cNvPr id="11" name="Business decisions beyond reporting">
            <a:extLst xmlns:a="http://schemas.openxmlformats.org/drawingml/2006/main">
              <a:ext uri="{FF2B5EF4-FFF2-40B4-BE49-F238E27FC236}">
                <a16:creationId xmlns:a16="http://schemas.microsoft.com/office/drawing/2014/main" id="{DBBFE85C-3773-4AD3-BDE8-8E5F954102ED}"/>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Business decisions beyond reporting</a:t>
            </a:r>
          </a:p>
        </p:txBody>
      </p:sp>
      <p:sp>
        <p:nvSpPr>
          <p:cNvPr id="12" name="These are decisions the work can support. Saving">
            <a:extLst xmlns:a="http://schemas.openxmlformats.org/drawingml/2006/main">
              <a:ext uri="{FF2B5EF4-FFF2-40B4-BE49-F238E27FC236}">
                <a16:creationId xmlns:a16="http://schemas.microsoft.com/office/drawing/2014/main" id="{77489D0F-C786-4065-974F-56A552E23FB8}"/>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These are decisions the work can support. Savings and emissions reductions require evidence.</a:t>
            </a:r>
          </a:p>
        </p:txBody>
      </p:sp>
      <p:sp>
        <p:nvSpPr>
          <p:cNvPr id="13" name="Material choices">
            <a:extLst xmlns:a="http://schemas.openxmlformats.org/drawingml/2006/main">
              <a:ext uri="{FF2B5EF4-FFF2-40B4-BE49-F238E27FC236}">
                <a16:creationId xmlns:a16="http://schemas.microsoft.com/office/drawing/2014/main" id="{6677CC4E-4DB3-4C21-83FD-FBC929A76A27}"/>
              </a:ext>
            </a:extLst>
          </p:cNvPr>
          <p:cNvSpPr>
            <a:spLocks xmlns:a="http://schemas.openxmlformats.org/drawingml/2006/main" noGrp="1"/>
          </p:cNvSpPr>
          <p:nvPr/>
        </p:nvSpPr>
        <p:spPr>
          <a:xfrm xmlns:a="http://schemas.openxmlformats.org/drawingml/2006/main">
            <a:off x="104775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Material choices</a:t>
            </a:r>
          </a:p>
        </p:txBody>
      </p:sp>
      <p:sp>
        <p:nvSpPr>
          <p:cNvPr id="14" name="Compare concrete and steel options using compati">
            <a:extLst xmlns:a="http://schemas.openxmlformats.org/drawingml/2006/main">
              <a:ext uri="{FF2B5EF4-FFF2-40B4-BE49-F238E27FC236}">
                <a16:creationId xmlns:a16="http://schemas.microsoft.com/office/drawing/2014/main" id="{6D5DEB2D-F24F-4F0D-858D-FF0493D9D8A6}"/>
              </a:ext>
            </a:extLst>
          </p:cNvPr>
          <p:cNvSpPr>
            <a:spLocks xmlns:a="http://schemas.openxmlformats.org/drawingml/2006/main" noGrp="1"/>
          </p:cNvSpPr>
          <p:nvPr/>
        </p:nvSpPr>
        <p:spPr>
          <a:xfrm xmlns:a="http://schemas.openxmlformats.org/drawingml/2006/main">
            <a:off x="104775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Compare concrete and steel options using compatible specifications and carbon evidence.</a:t>
            </a:r>
          </a:p>
        </p:txBody>
      </p:sp>
      <p:sp>
        <p:nvSpPr>
          <p:cNvPr id="15" name="Supplier discussions">
            <a:extLst xmlns:a="http://schemas.openxmlformats.org/drawingml/2006/main">
              <a:ext uri="{FF2B5EF4-FFF2-40B4-BE49-F238E27FC236}">
                <a16:creationId xmlns:a16="http://schemas.microsoft.com/office/drawing/2014/main" id="{23A2181D-F0AB-4760-804A-1395AAC599BC}"/>
              </a:ext>
            </a:extLst>
          </p:cNvPr>
          <p:cNvSpPr>
            <a:spLocks xmlns:a="http://schemas.openxmlformats.org/drawingml/2006/main" noGrp="1"/>
          </p:cNvSpPr>
          <p:nvPr/>
        </p:nvSpPr>
        <p:spPr>
          <a:xfrm xmlns:a="http://schemas.openxmlformats.org/drawingml/2006/main">
            <a:off x="647700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Supplier discussions</a:t>
            </a:r>
          </a:p>
        </p:txBody>
      </p:sp>
      <p:sp>
        <p:nvSpPr>
          <p:cNvPr id="16" name="Ask for product quantities and emissions evidenc">
            <a:extLst xmlns:a="http://schemas.openxmlformats.org/drawingml/2006/main">
              <a:ext uri="{FF2B5EF4-FFF2-40B4-BE49-F238E27FC236}">
                <a16:creationId xmlns:a16="http://schemas.microsoft.com/office/drawing/2014/main" id="{C9768A02-7530-4965-A4D1-4225DC88BAEA}"/>
              </a:ext>
            </a:extLst>
          </p:cNvPr>
          <p:cNvSpPr>
            <a:spLocks xmlns:a="http://schemas.openxmlformats.org/drawingml/2006/main" noGrp="1"/>
          </p:cNvSpPr>
          <p:nvPr/>
        </p:nvSpPr>
        <p:spPr>
          <a:xfrm xmlns:a="http://schemas.openxmlformats.org/drawingml/2006/main">
            <a:off x="647700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Ask for product quantities and emissions evidence while procurement decisions can still change.</a:t>
            </a:r>
          </a:p>
        </p:txBody>
      </p:sp>
      <p:sp>
        <p:nvSpPr>
          <p:cNvPr id="17" name="Project planning">
            <a:extLst xmlns:a="http://schemas.openxmlformats.org/drawingml/2006/main">
              <a:ext uri="{FF2B5EF4-FFF2-40B4-BE49-F238E27FC236}">
                <a16:creationId xmlns:a16="http://schemas.microsoft.com/office/drawing/2014/main" id="{D907BA9E-9D29-47A2-BC12-97534349C00B}"/>
              </a:ext>
            </a:extLst>
          </p:cNvPr>
          <p:cNvSpPr>
            <a:spLocks xmlns:a="http://schemas.openxmlformats.org/drawingml/2006/main" noGrp="1"/>
          </p:cNvSpPr>
          <p:nvPr/>
        </p:nvSpPr>
        <p:spPr>
          <a:xfrm xmlns:a="http://schemas.openxmlformats.org/drawingml/2006/main">
            <a:off x="1190625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Project planning</a:t>
            </a:r>
          </a:p>
        </p:txBody>
      </p:sp>
      <p:sp>
        <p:nvSpPr>
          <p:cNvPr id="18" name="Find where transport, waste and building design ">
            <a:extLst xmlns:a="http://schemas.openxmlformats.org/drawingml/2006/main">
              <a:ext uri="{FF2B5EF4-FFF2-40B4-BE49-F238E27FC236}">
                <a16:creationId xmlns:a16="http://schemas.microsoft.com/office/drawing/2014/main" id="{15F42E5A-DC2B-4B6B-87B9-5D3FBD030249}"/>
              </a:ext>
            </a:extLst>
          </p:cNvPr>
          <p:cNvSpPr>
            <a:spLocks xmlns:a="http://schemas.openxmlformats.org/drawingml/2006/main" noGrp="1"/>
          </p:cNvSpPr>
          <p:nvPr/>
        </p:nvSpPr>
        <p:spPr>
          <a:xfrm xmlns:a="http://schemas.openxmlformats.org/drawingml/2006/main">
            <a:off x="1190625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Find where transport, waste and building design create avoidable emissions and costs.</a:t>
            </a:r>
          </a:p>
        </p:txBody>
      </p:sp>
    </p:spTree>
    <p:extLst>
      <p:ext uri="{BB962C8B-B14F-4D97-AF65-F5344CB8AC3E}">
        <p14:creationId xmlns:p14="http://schemas.microsoft.com/office/powerpoint/2010/main" val="1454311122"/>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a49cfacfd0b64f62"/>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a7273308ff7e48bb"/>
            <a:stretch>
              <a:fillRect l="0" t="0" r="0" b="0"/>
            </a:stretch>
          </a:blipFill>
        </p:spPr>
      </p:sp>
      <p:sp>
        <p:nvSpPr>
          <p:cNvPr id="9" name="JRC  /  MATRIX SCOPE 3">
            <a:extLst xmlns:a="http://schemas.openxmlformats.org/drawingml/2006/main">
              <a:ext uri="{FF2B5EF4-FFF2-40B4-BE49-F238E27FC236}">
                <a16:creationId xmlns:a16="http://schemas.microsoft.com/office/drawing/2014/main" id="{D4815BF5-3DE0-40FA-8DDD-D2034D694808}"/>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3">
            <a:extLst xmlns:a="http://schemas.openxmlformats.org/drawingml/2006/main">
              <a:ext uri="{FF2B5EF4-FFF2-40B4-BE49-F238E27FC236}">
                <a16:creationId xmlns:a16="http://schemas.microsoft.com/office/drawing/2014/main" id="{70630DD2-BC74-4EEA-B1C3-E00C37D4ADF6}"/>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03</a:t>
            </a:r>
          </a:p>
        </p:txBody>
      </p:sp>
      <p:sp>
        <p:nvSpPr>
          <p:cNvPr id="11" name="What Matrix gains from a better record">
            <a:extLst xmlns:a="http://schemas.openxmlformats.org/drawingml/2006/main">
              <a:ext uri="{FF2B5EF4-FFF2-40B4-BE49-F238E27FC236}">
                <a16:creationId xmlns:a16="http://schemas.microsoft.com/office/drawing/2014/main" id="{CF241BE5-9D92-4013-B0C3-0B2FF25B22F8}"/>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What Matrix gains from a better record</a:t>
            </a:r>
          </a:p>
        </p:txBody>
      </p:sp>
      <p:sp>
        <p:nvSpPr>
          <p:cNvPr id="12" name="Procurement">
            <a:extLst xmlns:a="http://schemas.openxmlformats.org/drawingml/2006/main">
              <a:ext uri="{FF2B5EF4-FFF2-40B4-BE49-F238E27FC236}">
                <a16:creationId xmlns:a16="http://schemas.microsoft.com/office/drawing/2014/main" id="{E313D351-CCEB-43E1-956B-17C171AA9864}"/>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Procurement</a:t>
            </a:r>
          </a:p>
        </p:txBody>
      </p:sp>
      <p:sp>
        <p:nvSpPr>
          <p:cNvPr id="13" name="A repeatable request for quantities, specificati">
            <a:extLst xmlns:a="http://schemas.openxmlformats.org/drawingml/2006/main">
              <a:ext uri="{FF2B5EF4-FFF2-40B4-BE49-F238E27FC236}">
                <a16:creationId xmlns:a16="http://schemas.microsoft.com/office/drawing/2014/main" id="{414D3F51-A84C-4A16-A39A-2CFE1F1CEE23}"/>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A repeatable request for quantities, specifications and supplier evidence.</a:t>
            </a:r>
          </a:p>
        </p:txBody>
      </p:sp>
      <p:sp>
        <p:nvSpPr>
          <p:cNvPr id="14" name="Finance">
            <a:extLst xmlns:a="http://schemas.openxmlformats.org/drawingml/2006/main">
              <a:ext uri="{FF2B5EF4-FFF2-40B4-BE49-F238E27FC236}">
                <a16:creationId xmlns:a16="http://schemas.microsoft.com/office/drawing/2014/main" id="{A7284B8D-4935-45F2-B553-21D89520A73B}"/>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Finance</a:t>
            </a:r>
          </a:p>
        </p:txBody>
      </p:sp>
      <p:sp>
        <p:nvSpPr>
          <p:cNvPr id="15" name="A reconciliation between purchasing records, pro">
            <a:extLst xmlns:a="http://schemas.openxmlformats.org/drawingml/2006/main">
              <a:ext uri="{FF2B5EF4-FFF2-40B4-BE49-F238E27FC236}">
                <a16:creationId xmlns:a16="http://schemas.microsoft.com/office/drawing/2014/main" id="{CFF053C3-B39E-4EAD-A2D3-1C40ABBFAF45}"/>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A reconciliation between purchasing records, project coverage and estimates.</a:t>
            </a:r>
          </a:p>
        </p:txBody>
      </p:sp>
      <p:sp>
        <p:nvSpPr>
          <p:cNvPr id="16" name="Management">
            <a:extLst xmlns:a="http://schemas.openxmlformats.org/drawingml/2006/main">
              <a:ext uri="{FF2B5EF4-FFF2-40B4-BE49-F238E27FC236}">
                <a16:creationId xmlns:a16="http://schemas.microsoft.com/office/drawing/2014/main" id="{53613D79-CB6F-4C38-AC23-DCE726EE74D3}"/>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Management</a:t>
            </a:r>
          </a:p>
        </p:txBody>
      </p:sp>
      <p:sp>
        <p:nvSpPr>
          <p:cNvPr id="17" name="A documented basis for the first work package an">
            <a:extLst xmlns:a="http://schemas.openxmlformats.org/drawingml/2006/main">
              <a:ext uri="{FF2B5EF4-FFF2-40B4-BE49-F238E27FC236}">
                <a16:creationId xmlns:a16="http://schemas.microsoft.com/office/drawing/2014/main" id="{952F0796-2A89-4625-90C1-E81F5E460F92}"/>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A documented basis for the first work package and the remaining coverage plan.</a:t>
            </a:r>
          </a:p>
        </p:txBody>
      </p:sp>
      <p:sp>
        <p:nvSpPr>
          <p:cNvPr id="18" name="ESG team">
            <a:extLst xmlns:a="http://schemas.openxmlformats.org/drawingml/2006/main">
              <a:ext uri="{FF2B5EF4-FFF2-40B4-BE49-F238E27FC236}">
                <a16:creationId xmlns:a16="http://schemas.microsoft.com/office/drawing/2014/main" id="{9900A6CE-FD4C-44A7-B76D-725B9F6F033A}"/>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ESG team</a:t>
            </a:r>
          </a:p>
        </p:txBody>
      </p:sp>
      <p:sp>
        <p:nvSpPr>
          <p:cNvPr id="19" name="A calculation trail that survives staff changes ">
            <a:extLst xmlns:a="http://schemas.openxmlformats.org/drawingml/2006/main">
              <a:ext uri="{FF2B5EF4-FFF2-40B4-BE49-F238E27FC236}">
                <a16:creationId xmlns:a16="http://schemas.microsoft.com/office/drawing/2014/main" id="{0F191871-F0D7-4A34-882E-6ABC82783691}"/>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A calculation trail that survives staff changes and reviewer questions.</a:t>
            </a:r>
          </a:p>
        </p:txBody>
      </p:sp>
    </p:spTree>
    <p:extLst>
      <p:ext uri="{BB962C8B-B14F-4D97-AF65-F5344CB8AC3E}">
        <p14:creationId xmlns:p14="http://schemas.microsoft.com/office/powerpoint/2010/main" val="1454311122"/>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a7f66ac3858a4dd6"/>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190ccd9157a54693"/>
            <a:stretch>
              <a:fillRect l="0" t="0" r="0" b="0"/>
            </a:stretch>
          </a:blipFill>
        </p:spPr>
      </p:sp>
      <p:sp>
        <p:nvSpPr>
          <p:cNvPr id="9" name="JRC  /  MATRIX SCOPE 3">
            <a:extLst xmlns:a="http://schemas.openxmlformats.org/drawingml/2006/main">
              <a:ext uri="{FF2B5EF4-FFF2-40B4-BE49-F238E27FC236}">
                <a16:creationId xmlns:a16="http://schemas.microsoft.com/office/drawing/2014/main" id="{BBA3755C-DAD7-4810-9197-48DDE075D355}"/>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4">
            <a:extLst xmlns:a="http://schemas.openxmlformats.org/drawingml/2006/main">
              <a:ext uri="{FF2B5EF4-FFF2-40B4-BE49-F238E27FC236}">
                <a16:creationId xmlns:a16="http://schemas.microsoft.com/office/drawing/2014/main" id="{DED38727-7009-4759-AC13-006433BE208D}"/>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04</a:t>
            </a:r>
          </a:p>
        </p:txBody>
      </p:sp>
      <p:sp>
        <p:nvSpPr>
          <p:cNvPr id="11" name="Scope and reporting boundary">
            <a:extLst xmlns:a="http://schemas.openxmlformats.org/drawingml/2006/main">
              <a:ext uri="{FF2B5EF4-FFF2-40B4-BE49-F238E27FC236}">
                <a16:creationId xmlns:a16="http://schemas.microsoft.com/office/drawing/2014/main" id="{61EC4F7B-92ED-4A1B-938A-CC5D1BE82EB1}"/>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Scope and reporting boundary</a:t>
            </a:r>
          </a:p>
        </p:txBody>
      </p:sp>
      <p:sp>
        <p:nvSpPr>
          <p:cNvPr id="12" name="A selected site is a pilot boundary. It does not">
            <a:extLst xmlns:a="http://schemas.openxmlformats.org/drawingml/2006/main">
              <a:ext uri="{FF2B5EF4-FFF2-40B4-BE49-F238E27FC236}">
                <a16:creationId xmlns:a16="http://schemas.microsoft.com/office/drawing/2014/main" id="{6F061337-5277-4766-8159-B06371EC3BC3}"/>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A selected site is a pilot boundary. It does not automatically represent the whole reporting entity.</a:t>
            </a:r>
          </a:p>
        </p:txBody>
      </p:sp>
      <p:sp>
        <p:nvSpPr>
          <p:cNvPr id="13" name="Scope 1 and 2">
            <a:extLst xmlns:a="http://schemas.openxmlformats.org/drawingml/2006/main">
              <a:ext uri="{FF2B5EF4-FFF2-40B4-BE49-F238E27FC236}">
                <a16:creationId xmlns:a16="http://schemas.microsoft.com/office/drawing/2014/main" id="{0CA2995E-3630-41BF-8345-4FC51B207C2E}"/>
              </a:ext>
            </a:extLst>
          </p:cNvPr>
          <p:cNvSpPr>
            <a:spLocks xmlns:a="http://schemas.openxmlformats.org/drawingml/2006/main" noGrp="1"/>
          </p:cNvSpPr>
          <p:nvPr/>
        </p:nvSpPr>
        <p:spPr>
          <a:xfrm xmlns:a="http://schemas.openxmlformats.org/drawingml/2006/main">
            <a:off x="104775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Scope 1 and 2</a:t>
            </a:r>
          </a:p>
        </p:txBody>
      </p:sp>
      <p:sp>
        <p:nvSpPr>
          <p:cNvPr id="14" name="Matrix-controlled fuel use and purchased electri">
            <a:extLst xmlns:a="http://schemas.openxmlformats.org/drawingml/2006/main">
              <a:ext uri="{FF2B5EF4-FFF2-40B4-BE49-F238E27FC236}">
                <a16:creationId xmlns:a16="http://schemas.microsoft.com/office/drawing/2014/main" id="{BDE35A82-8CEB-447C-817A-48FD275728C5}"/>
              </a:ext>
            </a:extLst>
          </p:cNvPr>
          <p:cNvSpPr>
            <a:spLocks xmlns:a="http://schemas.openxmlformats.org/drawingml/2006/main" noGrp="1"/>
          </p:cNvSpPr>
          <p:nvPr/>
        </p:nvSpPr>
        <p:spPr>
          <a:xfrm xmlns:a="http://schemas.openxmlformats.org/drawingml/2006/main">
            <a:off x="104775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Matrix-controlled fuel use and purchased electricity follow the existing inventory boundary.</a:t>
            </a:r>
          </a:p>
        </p:txBody>
      </p:sp>
      <p:sp>
        <p:nvSpPr>
          <p:cNvPr id="15" name="Scope 3">
            <a:extLst xmlns:a="http://schemas.openxmlformats.org/drawingml/2006/main">
              <a:ext uri="{FF2B5EF4-FFF2-40B4-BE49-F238E27FC236}">
                <a16:creationId xmlns:a16="http://schemas.microsoft.com/office/drawing/2014/main" id="{26D13429-9225-45A2-A1BF-4A5735590ADC}"/>
              </a:ext>
            </a:extLst>
          </p:cNvPr>
          <p:cNvSpPr>
            <a:spLocks xmlns:a="http://schemas.openxmlformats.org/drawingml/2006/main" noGrp="1"/>
          </p:cNvSpPr>
          <p:nvPr/>
        </p:nvSpPr>
        <p:spPr>
          <a:xfrm xmlns:a="http://schemas.openxmlformats.org/drawingml/2006/main">
            <a:off x="647700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Scope 3</a:t>
            </a:r>
          </a:p>
        </p:txBody>
      </p:sp>
      <p:sp>
        <p:nvSpPr>
          <p:cNvPr id="16" name="Other activities across the value chain need cat">
            <a:extLst xmlns:a="http://schemas.openxmlformats.org/drawingml/2006/main">
              <a:ext uri="{FF2B5EF4-FFF2-40B4-BE49-F238E27FC236}">
                <a16:creationId xmlns:a16="http://schemas.microsoft.com/office/drawing/2014/main" id="{3E8EE626-4C0F-44DE-A9FC-509646E71085}"/>
              </a:ext>
            </a:extLst>
          </p:cNvPr>
          <p:cNvSpPr>
            <a:spLocks xmlns:a="http://schemas.openxmlformats.org/drawingml/2006/main" noGrp="1"/>
          </p:cNvSpPr>
          <p:nvPr/>
        </p:nvSpPr>
        <p:spPr>
          <a:xfrm xmlns:a="http://schemas.openxmlformats.org/drawingml/2006/main">
            <a:off x="647700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Other activities across the value chain need category and boundary review.</a:t>
            </a:r>
          </a:p>
        </p:txBody>
      </p:sp>
      <p:sp>
        <p:nvSpPr>
          <p:cNvPr id="17" name="A pilot">
            <a:extLst xmlns:a="http://schemas.openxmlformats.org/drawingml/2006/main">
              <a:ext uri="{FF2B5EF4-FFF2-40B4-BE49-F238E27FC236}">
                <a16:creationId xmlns:a16="http://schemas.microsoft.com/office/drawing/2014/main" id="{B5A9975B-7C81-40EB-97C1-917511CC877D}"/>
              </a:ext>
            </a:extLst>
          </p:cNvPr>
          <p:cNvSpPr>
            <a:spLocks xmlns:a="http://schemas.openxmlformats.org/drawingml/2006/main" noGrp="1"/>
          </p:cNvSpPr>
          <p:nvPr/>
        </p:nvSpPr>
        <p:spPr>
          <a:xfrm xmlns:a="http://schemas.openxmlformats.org/drawingml/2006/main">
            <a:off x="11906250" y="4143375"/>
            <a:ext cx="48101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A pilot</a:t>
            </a:r>
          </a:p>
        </p:txBody>
      </p:sp>
      <p:sp>
        <p:nvSpPr>
          <p:cNvPr id="18" name="HQ or one project can test a method. Group discl">
            <a:extLst xmlns:a="http://schemas.openxmlformats.org/drawingml/2006/main">
              <a:ext uri="{FF2B5EF4-FFF2-40B4-BE49-F238E27FC236}">
                <a16:creationId xmlns:a16="http://schemas.microsoft.com/office/drawing/2014/main" id="{246DB38F-A669-4E3E-8F18-8978505EA60B}"/>
              </a:ext>
            </a:extLst>
          </p:cNvPr>
          <p:cNvSpPr>
            <a:spLocks xmlns:a="http://schemas.openxmlformats.org/drawingml/2006/main" noGrp="1"/>
          </p:cNvSpPr>
          <p:nvPr/>
        </p:nvSpPr>
        <p:spPr>
          <a:xfrm xmlns:a="http://schemas.openxmlformats.org/drawingml/2006/main">
            <a:off x="11906250" y="5667375"/>
            <a:ext cx="4810125" cy="2809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0">
                <a:solidFill>
                  <a:srgbClr val="EEE8DC"/>
                </a:solidFill>
                <a:latin typeface="Antic"/>
                <a:ea typeface="Antic"/>
                <a:cs typeface="Antic"/>
              </a:defRPr>
            </a:defPPr>
          </a:lstStyle>
          <a:p xmlns:a="http://schemas.openxmlformats.org/drawingml/2006/main">
            <a:pPr algn="l">
              <a:defRPr sz="3150" b="0">
                <a:solidFill>
                  <a:srgbClr val="EEE8DC"/>
                </a:solidFill>
                <a:latin typeface="Antic"/>
                <a:ea typeface="Antic"/>
                <a:cs typeface="Antic"/>
              </a:defRPr>
            </a:pPr>
            <a:r>
              <a:rPr sz="3150" b="0">
                <a:solidFill>
                  <a:srgbClr val="EEE8DC"/>
                </a:solidFill>
                <a:latin typeface="Antic"/>
                <a:ea typeface="Antic"/>
                <a:cs typeface="Antic"/>
              </a:rPr>
              <a:t>HQ or one project can test a method. Group disclosure needs a separate coverage assessment.</a:t>
            </a:r>
          </a:p>
        </p:txBody>
      </p:sp>
    </p:spTree>
    <p:extLst>
      <p:ext uri="{BB962C8B-B14F-4D97-AF65-F5344CB8AC3E}">
        <p14:creationId xmlns:p14="http://schemas.microsoft.com/office/powerpoint/2010/main" val="1454311122"/>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45b621ecbd1f44e7"/>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a47909ad044d4ed8"/>
            <a:stretch>
              <a:fillRect l="0" t="0" r="0" b="0"/>
            </a:stretch>
          </a:blipFill>
        </p:spPr>
      </p:sp>
      <p:sp>
        <p:nvSpPr>
          <p:cNvPr id="9" name="JRC  /  MATRIX SCOPE 3">
            <a:extLst xmlns:a="http://schemas.openxmlformats.org/drawingml/2006/main">
              <a:ext uri="{FF2B5EF4-FFF2-40B4-BE49-F238E27FC236}">
                <a16:creationId xmlns:a16="http://schemas.microsoft.com/office/drawing/2014/main" id="{CED92CE4-CADC-4B9C-AB06-D363B3BC6C9D}"/>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5">
            <a:extLst xmlns:a="http://schemas.openxmlformats.org/drawingml/2006/main">
              <a:ext uri="{FF2B5EF4-FFF2-40B4-BE49-F238E27FC236}">
                <a16:creationId xmlns:a16="http://schemas.microsoft.com/office/drawing/2014/main" id="{B987C66A-4C7C-4586-99D8-3B3166CA0E8B}"/>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05</a:t>
            </a:r>
          </a:p>
        </p:txBody>
      </p:sp>
      <p:sp>
        <p:nvSpPr>
          <p:cNvPr id="11" name="Matrix already reports all three">
            <a:extLst xmlns:a="http://schemas.openxmlformats.org/drawingml/2006/main">
              <a:ext uri="{FF2B5EF4-FFF2-40B4-BE49-F238E27FC236}">
                <a16:creationId xmlns:a16="http://schemas.microsoft.com/office/drawing/2014/main" id="{68692AB5-C965-43E2-96F4-39783915FA6F}"/>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Matrix already reports all three</a:t>
            </a:r>
          </a:p>
        </p:txBody>
      </p:sp>
      <p:sp>
        <p:nvSpPr>
          <p:cNvPr id="12" name="Matrix Sustainability Report 2026, printed page ">
            <a:extLst xmlns:a="http://schemas.openxmlformats.org/drawingml/2006/main">
              <a:ext uri="{FF2B5EF4-FFF2-40B4-BE49-F238E27FC236}">
                <a16:creationId xmlns:a16="http://schemas.microsoft.com/office/drawing/2014/main" id="{8C6EC164-03BF-4C7B-8705-E6D829443BAF}"/>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Matrix Sustainability Report 2026, printed page 90. Reported figures, not a complete Scope 3 footprint.</a:t>
            </a:r>
          </a:p>
        </p:txBody>
      </p:sp>
      <p:graphicFrame>
        <p:nvGraphicFramePr>
          <p:cNvPr id="13" name="">
            <a:extLst xmlns:a="http://schemas.openxmlformats.org/drawingml/2006/main">
              <a:ext uri="{FF2B5EF4-FFF2-40B4-BE49-F238E27FC236}">
                <a16:creationId xmlns:a16="http://schemas.microsoft.com/office/drawing/2014/main" id="{20B15B8C-8389-4435-B671-04C51AE66983}"/>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10001250"/>
                <a:gridCol w="3048000"/>
                <a:gridCol w="3143250"/>
              </a:tblGrid>
              <a:tr h="1321594">
                <a:tc>
                  <a:txBody>
                    <a:bodyPr/>
                    <a:lstStyle/>
                    <a:p>
                      <a:r>
                        <a:rPr sz="2250" b="1">
                          <a:solidFill>
                            <a:srgbClr val="FFFFFF"/>
                          </a:solidFill>
                          <a:latin typeface="Antic"/>
                          <a:ea typeface="Antic"/>
                          <a:cs typeface="Antic"/>
                        </a:rPr>
                        <a:t>FY2026 reported activity</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GHG category</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tCO₂e</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1321594">
                <a:tc>
                  <a:txBody>
                    <a:bodyPr/>
                    <a:lstStyle/>
                    <a:p>
                      <a:r>
                        <a:rPr sz="2250">
                          <a:solidFill>
                            <a:srgbClr val="182539"/>
                          </a:solidFill>
                          <a:latin typeface="Antic"/>
                          <a:ea typeface="Antic"/>
                          <a:cs typeface="Antic"/>
                        </a:rPr>
                        <a:t>Waste generated in operations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5</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125.6</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1321594">
                <a:tc>
                  <a:txBody>
                    <a:bodyPr/>
                    <a:lstStyle/>
                    <a:p>
                      <a:r>
                        <a:rPr sz="2250">
                          <a:solidFill>
                            <a:srgbClr val="182539"/>
                          </a:solidFill>
                          <a:latin typeface="Antic"/>
                          <a:ea typeface="Antic"/>
                          <a:cs typeface="Antic"/>
                        </a:rPr>
                        <a:t>Business travel</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6</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26.7</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1321594">
                <a:tc>
                  <a:txBody>
                    <a:bodyPr/>
                    <a:lstStyle/>
                    <a:p>
                      <a:r>
                        <a:rPr sz="2250">
                          <a:solidFill>
                            <a:srgbClr val="182539"/>
                          </a:solidFill>
                          <a:latin typeface="Antic"/>
                          <a:ea typeface="Antic"/>
                          <a:cs typeface="Antic"/>
                        </a:rPr>
                        <a:t>Employee commuting</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7</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2,573.7</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71159a95a3d34f48"/>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56dc5fab020a4005"/>
            <a:stretch>
              <a:fillRect l="0" t="0" r="0" b="0"/>
            </a:stretch>
          </a:blipFill>
        </p:spPr>
      </p:sp>
      <p:sp>
        <p:nvSpPr>
          <p:cNvPr id="9" name="JRC  /  MATRIX SCOPE 3">
            <a:extLst xmlns:a="http://schemas.openxmlformats.org/drawingml/2006/main">
              <a:ext uri="{FF2B5EF4-FFF2-40B4-BE49-F238E27FC236}">
                <a16:creationId xmlns:a16="http://schemas.microsoft.com/office/drawing/2014/main" id="{339FFAAA-385E-405C-97A2-2FAC3BB9C76C}"/>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6">
            <a:extLst xmlns:a="http://schemas.openxmlformats.org/drawingml/2006/main">
              <a:ext uri="{FF2B5EF4-FFF2-40B4-BE49-F238E27FC236}">
                <a16:creationId xmlns:a16="http://schemas.microsoft.com/office/drawing/2014/main" id="{00A58758-7712-4BE1-8336-4562C8BF6149}"/>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06</a:t>
            </a:r>
          </a:p>
        </p:txBody>
      </p:sp>
      <p:sp>
        <p:nvSpPr>
          <p:cNvPr id="11" name="15 categories of Scope 3 emissions">
            <a:extLst xmlns:a="http://schemas.openxmlformats.org/drawingml/2006/main">
              <a:ext uri="{FF2B5EF4-FFF2-40B4-BE49-F238E27FC236}">
                <a16:creationId xmlns:a16="http://schemas.microsoft.com/office/drawing/2014/main" id="{1C3A91D0-385C-4E8C-8B66-A935F7874249}"/>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15 categories of Scope 3 emissions</a:t>
            </a:r>
          </a:p>
        </p:txBody>
      </p:sp>
      <p:sp>
        <p:nvSpPr>
          <p:cNvPr id="12" name="Plain-language prompts. Category allocation depe">
            <a:extLst xmlns:a="http://schemas.openxmlformats.org/drawingml/2006/main">
              <a:ext uri="{FF2B5EF4-FFF2-40B4-BE49-F238E27FC236}">
                <a16:creationId xmlns:a16="http://schemas.microsoft.com/office/drawing/2014/main" id="{2505F4A3-6121-45FA-A5B1-537721B4A37A}"/>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Plain-language prompts. Category allocation depends on ownership, contracts and the reporting boundary.</a:t>
            </a:r>
          </a:p>
        </p:txBody>
      </p:sp>
      <p:sp>
        <p:nvSpPr>
          <p:cNvPr id="13" name="1  Goods and services purchased">
            <a:extLst xmlns:a="http://schemas.openxmlformats.org/drawingml/2006/main">
              <a:ext uri="{FF2B5EF4-FFF2-40B4-BE49-F238E27FC236}">
                <a16:creationId xmlns:a16="http://schemas.microsoft.com/office/drawing/2014/main" id="{2CC8FE06-CC90-47B1-A8BF-B61DFE0B0CCA}"/>
              </a:ext>
            </a:extLst>
          </p:cNvPr>
          <p:cNvSpPr>
            <a:spLocks xmlns:a="http://schemas.openxmlformats.org/drawingml/2006/main" noGrp="1"/>
          </p:cNvSpPr>
          <p:nvPr/>
        </p:nvSpPr>
        <p:spPr>
          <a:xfrm xmlns:a="http://schemas.openxmlformats.org/drawingml/2006/main">
            <a:off x="1047750" y="40957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  Goods and services purchased</a:t>
            </a:r>
          </a:p>
        </p:txBody>
      </p:sp>
      <p:sp>
        <p:nvSpPr>
          <p:cNvPr id="14" name="2  Buildings and equipment purchased">
            <a:extLst xmlns:a="http://schemas.openxmlformats.org/drawingml/2006/main">
              <a:ext uri="{FF2B5EF4-FFF2-40B4-BE49-F238E27FC236}">
                <a16:creationId xmlns:a16="http://schemas.microsoft.com/office/drawing/2014/main" id="{4968594A-823D-4DC4-9182-4D056DC8D2B1}"/>
              </a:ext>
            </a:extLst>
          </p:cNvPr>
          <p:cNvSpPr>
            <a:spLocks xmlns:a="http://schemas.openxmlformats.org/drawingml/2006/main" noGrp="1"/>
          </p:cNvSpPr>
          <p:nvPr/>
        </p:nvSpPr>
        <p:spPr>
          <a:xfrm xmlns:a="http://schemas.openxmlformats.org/drawingml/2006/main">
            <a:off x="1047750" y="50292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2  Buildings and equipment purchased</a:t>
            </a:r>
          </a:p>
        </p:txBody>
      </p:sp>
      <p:sp>
        <p:nvSpPr>
          <p:cNvPr id="15" name="3  Fuel and energy supply chains">
            <a:extLst xmlns:a="http://schemas.openxmlformats.org/drawingml/2006/main">
              <a:ext uri="{FF2B5EF4-FFF2-40B4-BE49-F238E27FC236}">
                <a16:creationId xmlns:a16="http://schemas.microsoft.com/office/drawing/2014/main" id="{193B83AD-3788-4A41-8B5A-C018BF39AE5E}"/>
              </a:ext>
            </a:extLst>
          </p:cNvPr>
          <p:cNvSpPr>
            <a:spLocks xmlns:a="http://schemas.openxmlformats.org/drawingml/2006/main" noGrp="1"/>
          </p:cNvSpPr>
          <p:nvPr/>
        </p:nvSpPr>
        <p:spPr>
          <a:xfrm xmlns:a="http://schemas.openxmlformats.org/drawingml/2006/main">
            <a:off x="1047750" y="5962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3  Fuel and energy supply chains</a:t>
            </a:r>
          </a:p>
        </p:txBody>
      </p:sp>
      <p:sp>
        <p:nvSpPr>
          <p:cNvPr id="16" name="4  Transport services purchased">
            <a:extLst xmlns:a="http://schemas.openxmlformats.org/drawingml/2006/main">
              <a:ext uri="{FF2B5EF4-FFF2-40B4-BE49-F238E27FC236}">
                <a16:creationId xmlns:a16="http://schemas.microsoft.com/office/drawing/2014/main" id="{89726863-18EF-4239-BE17-41D72A6A7D19}"/>
              </a:ext>
            </a:extLst>
          </p:cNvPr>
          <p:cNvSpPr>
            <a:spLocks xmlns:a="http://schemas.openxmlformats.org/drawingml/2006/main" noGrp="1"/>
          </p:cNvSpPr>
          <p:nvPr/>
        </p:nvSpPr>
        <p:spPr>
          <a:xfrm xmlns:a="http://schemas.openxmlformats.org/drawingml/2006/main">
            <a:off x="1047750" y="68961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4  Transport services purchased</a:t>
            </a:r>
          </a:p>
        </p:txBody>
      </p:sp>
      <p:sp>
        <p:nvSpPr>
          <p:cNvPr id="17" name="5  Waste from operations">
            <a:extLst xmlns:a="http://schemas.openxmlformats.org/drawingml/2006/main">
              <a:ext uri="{FF2B5EF4-FFF2-40B4-BE49-F238E27FC236}">
                <a16:creationId xmlns:a16="http://schemas.microsoft.com/office/drawing/2014/main" id="{FA4B4F34-B7B0-4AF6-9F83-2A52AA66F674}"/>
              </a:ext>
            </a:extLst>
          </p:cNvPr>
          <p:cNvSpPr>
            <a:spLocks xmlns:a="http://schemas.openxmlformats.org/drawingml/2006/main" noGrp="1"/>
          </p:cNvSpPr>
          <p:nvPr/>
        </p:nvSpPr>
        <p:spPr>
          <a:xfrm xmlns:a="http://schemas.openxmlformats.org/drawingml/2006/main">
            <a:off x="1047750" y="78295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1">
                <a:solidFill>
                  <a:srgbClr val="B59A63"/>
                </a:solidFill>
                <a:latin typeface="Barlow SemiCondensed Bold"/>
                <a:ea typeface="Barlow SemiCondensed Bold"/>
                <a:cs typeface="Barlow SemiCondensed Bold"/>
              </a:defRPr>
            </a:defPPr>
          </a:lstStyle>
          <a:p xmlns:a="http://schemas.openxmlformats.org/drawingml/2006/main">
            <a:pPr algn="l">
              <a:defRPr sz="2550" b="1">
                <a:solidFill>
                  <a:srgbClr val="B59A63"/>
                </a:solidFill>
                <a:latin typeface="Barlow SemiCondensed Bold"/>
                <a:ea typeface="Barlow SemiCondensed Bold"/>
                <a:cs typeface="Barlow SemiCondensed Bold"/>
              </a:defRPr>
            </a:pPr>
            <a:r>
              <a:rPr sz="2550" b="1">
                <a:solidFill>
                  <a:srgbClr val="B59A63"/>
                </a:solidFill>
                <a:latin typeface="Barlow SemiCondensed Bold"/>
                <a:ea typeface="Barlow SemiCondensed Bold"/>
                <a:cs typeface="Barlow SemiCondensed Bold"/>
              </a:rPr>
              <a:t>5  Waste from operations</a:t>
            </a:r>
          </a:p>
        </p:txBody>
      </p:sp>
      <p:sp>
        <p:nvSpPr>
          <p:cNvPr id="18" name="6  Travel for work">
            <a:extLst xmlns:a="http://schemas.openxmlformats.org/drawingml/2006/main">
              <a:ext uri="{FF2B5EF4-FFF2-40B4-BE49-F238E27FC236}">
                <a16:creationId xmlns:a16="http://schemas.microsoft.com/office/drawing/2014/main" id="{0A67ED64-0C00-4FAF-870F-D6B60B163DCD}"/>
              </a:ext>
            </a:extLst>
          </p:cNvPr>
          <p:cNvSpPr>
            <a:spLocks xmlns:a="http://schemas.openxmlformats.org/drawingml/2006/main" noGrp="1"/>
          </p:cNvSpPr>
          <p:nvPr/>
        </p:nvSpPr>
        <p:spPr>
          <a:xfrm xmlns:a="http://schemas.openxmlformats.org/drawingml/2006/main">
            <a:off x="6524625" y="40957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1">
                <a:solidFill>
                  <a:srgbClr val="B59A63"/>
                </a:solidFill>
                <a:latin typeface="Barlow SemiCondensed Bold"/>
                <a:ea typeface="Barlow SemiCondensed Bold"/>
                <a:cs typeface="Barlow SemiCondensed Bold"/>
              </a:defRPr>
            </a:defPPr>
          </a:lstStyle>
          <a:p xmlns:a="http://schemas.openxmlformats.org/drawingml/2006/main">
            <a:pPr algn="l">
              <a:defRPr sz="2550" b="1">
                <a:solidFill>
                  <a:srgbClr val="B59A63"/>
                </a:solidFill>
                <a:latin typeface="Barlow SemiCondensed Bold"/>
                <a:ea typeface="Barlow SemiCondensed Bold"/>
                <a:cs typeface="Barlow SemiCondensed Bold"/>
              </a:defRPr>
            </a:pPr>
            <a:r>
              <a:rPr sz="2550" b="1">
                <a:solidFill>
                  <a:srgbClr val="B59A63"/>
                </a:solidFill>
                <a:latin typeface="Barlow SemiCondensed Bold"/>
                <a:ea typeface="Barlow SemiCondensed Bold"/>
                <a:cs typeface="Barlow SemiCondensed Bold"/>
              </a:rPr>
              <a:t>6  Travel for work</a:t>
            </a:r>
          </a:p>
        </p:txBody>
      </p:sp>
      <p:sp>
        <p:nvSpPr>
          <p:cNvPr id="19" name="7  Travel between home and work">
            <a:extLst xmlns:a="http://schemas.openxmlformats.org/drawingml/2006/main">
              <a:ext uri="{FF2B5EF4-FFF2-40B4-BE49-F238E27FC236}">
                <a16:creationId xmlns:a16="http://schemas.microsoft.com/office/drawing/2014/main" id="{4694FC2A-7762-4E29-B842-3C8C19430C34}"/>
              </a:ext>
            </a:extLst>
          </p:cNvPr>
          <p:cNvSpPr>
            <a:spLocks xmlns:a="http://schemas.openxmlformats.org/drawingml/2006/main" noGrp="1"/>
          </p:cNvSpPr>
          <p:nvPr/>
        </p:nvSpPr>
        <p:spPr>
          <a:xfrm xmlns:a="http://schemas.openxmlformats.org/drawingml/2006/main">
            <a:off x="6524625" y="50292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1">
                <a:solidFill>
                  <a:srgbClr val="B59A63"/>
                </a:solidFill>
                <a:latin typeface="Barlow SemiCondensed Bold"/>
                <a:ea typeface="Barlow SemiCondensed Bold"/>
                <a:cs typeface="Barlow SemiCondensed Bold"/>
              </a:defRPr>
            </a:defPPr>
          </a:lstStyle>
          <a:p xmlns:a="http://schemas.openxmlformats.org/drawingml/2006/main">
            <a:pPr algn="l">
              <a:defRPr sz="2550" b="1">
                <a:solidFill>
                  <a:srgbClr val="B59A63"/>
                </a:solidFill>
                <a:latin typeface="Barlow SemiCondensed Bold"/>
                <a:ea typeface="Barlow SemiCondensed Bold"/>
                <a:cs typeface="Barlow SemiCondensed Bold"/>
              </a:defRPr>
            </a:pPr>
            <a:r>
              <a:rPr sz="2550" b="1">
                <a:solidFill>
                  <a:srgbClr val="B59A63"/>
                </a:solidFill>
                <a:latin typeface="Barlow SemiCondensed Bold"/>
                <a:ea typeface="Barlow SemiCondensed Bold"/>
                <a:cs typeface="Barlow SemiCondensed Bold"/>
              </a:rPr>
              <a:t>7  Travel between home and work</a:t>
            </a:r>
          </a:p>
        </p:txBody>
      </p:sp>
      <p:sp>
        <p:nvSpPr>
          <p:cNvPr id="20" name="8  Assets Matrix leases in">
            <a:extLst xmlns:a="http://schemas.openxmlformats.org/drawingml/2006/main">
              <a:ext uri="{FF2B5EF4-FFF2-40B4-BE49-F238E27FC236}">
                <a16:creationId xmlns:a16="http://schemas.microsoft.com/office/drawing/2014/main" id="{B7D20612-BE32-432A-BEF7-903A5C8E244C}"/>
              </a:ext>
            </a:extLst>
          </p:cNvPr>
          <p:cNvSpPr>
            <a:spLocks xmlns:a="http://schemas.openxmlformats.org/drawingml/2006/main" noGrp="1"/>
          </p:cNvSpPr>
          <p:nvPr/>
        </p:nvSpPr>
        <p:spPr>
          <a:xfrm xmlns:a="http://schemas.openxmlformats.org/drawingml/2006/main">
            <a:off x="6524625" y="5962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8  Assets Matrix leases in</a:t>
            </a:r>
          </a:p>
        </p:txBody>
      </p:sp>
      <p:sp>
        <p:nvSpPr>
          <p:cNvPr id="21" name="9  Transport after sale">
            <a:extLst xmlns:a="http://schemas.openxmlformats.org/drawingml/2006/main">
              <a:ext uri="{FF2B5EF4-FFF2-40B4-BE49-F238E27FC236}">
                <a16:creationId xmlns:a16="http://schemas.microsoft.com/office/drawing/2014/main" id="{F3C0B15B-2E6A-4AD7-A3BD-4CD83A355C8C}"/>
              </a:ext>
            </a:extLst>
          </p:cNvPr>
          <p:cNvSpPr>
            <a:spLocks xmlns:a="http://schemas.openxmlformats.org/drawingml/2006/main" noGrp="1"/>
          </p:cNvSpPr>
          <p:nvPr/>
        </p:nvSpPr>
        <p:spPr>
          <a:xfrm xmlns:a="http://schemas.openxmlformats.org/drawingml/2006/main">
            <a:off x="6524625" y="68961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9  Transport after sale</a:t>
            </a:r>
          </a:p>
        </p:txBody>
      </p:sp>
      <p:sp>
        <p:nvSpPr>
          <p:cNvPr id="22" name="10  Processing of products sold">
            <a:extLst xmlns:a="http://schemas.openxmlformats.org/drawingml/2006/main">
              <a:ext uri="{FF2B5EF4-FFF2-40B4-BE49-F238E27FC236}">
                <a16:creationId xmlns:a16="http://schemas.microsoft.com/office/drawing/2014/main" id="{FC807CFE-EB73-4361-B535-418BD03674CD}"/>
              </a:ext>
            </a:extLst>
          </p:cNvPr>
          <p:cNvSpPr>
            <a:spLocks xmlns:a="http://schemas.openxmlformats.org/drawingml/2006/main" noGrp="1"/>
          </p:cNvSpPr>
          <p:nvPr/>
        </p:nvSpPr>
        <p:spPr>
          <a:xfrm xmlns:a="http://schemas.openxmlformats.org/drawingml/2006/main">
            <a:off x="6524625" y="78295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10  Processing of products sold</a:t>
            </a:r>
          </a:p>
        </p:txBody>
      </p:sp>
      <p:sp>
        <p:nvSpPr>
          <p:cNvPr id="23" name="11  Use of products or buildings sold">
            <a:extLst xmlns:a="http://schemas.openxmlformats.org/drawingml/2006/main">
              <a:ext uri="{FF2B5EF4-FFF2-40B4-BE49-F238E27FC236}">
                <a16:creationId xmlns:a16="http://schemas.microsoft.com/office/drawing/2014/main" id="{1E6806DD-D9C7-41D4-8AE5-C79953CB2757}"/>
              </a:ext>
            </a:extLst>
          </p:cNvPr>
          <p:cNvSpPr>
            <a:spLocks xmlns:a="http://schemas.openxmlformats.org/drawingml/2006/main" noGrp="1"/>
          </p:cNvSpPr>
          <p:nvPr/>
        </p:nvSpPr>
        <p:spPr>
          <a:xfrm xmlns:a="http://schemas.openxmlformats.org/drawingml/2006/main">
            <a:off x="12001500" y="40957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11  Use of products or buildings sold</a:t>
            </a:r>
          </a:p>
        </p:txBody>
      </p:sp>
      <p:sp>
        <p:nvSpPr>
          <p:cNvPr id="24" name="12  Disposal of products sold">
            <a:extLst xmlns:a="http://schemas.openxmlformats.org/drawingml/2006/main">
              <a:ext uri="{FF2B5EF4-FFF2-40B4-BE49-F238E27FC236}">
                <a16:creationId xmlns:a16="http://schemas.microsoft.com/office/drawing/2014/main" id="{08B1C315-006F-40BF-9520-A2BE2235F621}"/>
              </a:ext>
            </a:extLst>
          </p:cNvPr>
          <p:cNvSpPr>
            <a:spLocks xmlns:a="http://schemas.openxmlformats.org/drawingml/2006/main" noGrp="1"/>
          </p:cNvSpPr>
          <p:nvPr/>
        </p:nvSpPr>
        <p:spPr>
          <a:xfrm xmlns:a="http://schemas.openxmlformats.org/drawingml/2006/main">
            <a:off x="12001500" y="50292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12  Disposal of products sold</a:t>
            </a:r>
          </a:p>
        </p:txBody>
      </p:sp>
      <p:sp>
        <p:nvSpPr>
          <p:cNvPr id="25" name="13  Assets Matrix leases out">
            <a:extLst xmlns:a="http://schemas.openxmlformats.org/drawingml/2006/main">
              <a:ext uri="{FF2B5EF4-FFF2-40B4-BE49-F238E27FC236}">
                <a16:creationId xmlns:a16="http://schemas.microsoft.com/office/drawing/2014/main" id="{ADD7CBB7-9540-47A5-B91F-531D1AAD2CBC}"/>
              </a:ext>
            </a:extLst>
          </p:cNvPr>
          <p:cNvSpPr>
            <a:spLocks xmlns:a="http://schemas.openxmlformats.org/drawingml/2006/main" noGrp="1"/>
          </p:cNvSpPr>
          <p:nvPr/>
        </p:nvSpPr>
        <p:spPr>
          <a:xfrm xmlns:a="http://schemas.openxmlformats.org/drawingml/2006/main">
            <a:off x="12001500" y="59626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13  Assets Matrix leases out</a:t>
            </a:r>
          </a:p>
        </p:txBody>
      </p:sp>
      <p:sp>
        <p:nvSpPr>
          <p:cNvPr id="26" name="14  Franchises">
            <a:extLst xmlns:a="http://schemas.openxmlformats.org/drawingml/2006/main">
              <a:ext uri="{FF2B5EF4-FFF2-40B4-BE49-F238E27FC236}">
                <a16:creationId xmlns:a16="http://schemas.microsoft.com/office/drawing/2014/main" id="{063701CB-4CCA-4AF5-A2B8-E93E49222EB2}"/>
              </a:ext>
            </a:extLst>
          </p:cNvPr>
          <p:cNvSpPr>
            <a:spLocks xmlns:a="http://schemas.openxmlformats.org/drawingml/2006/main" noGrp="1"/>
          </p:cNvSpPr>
          <p:nvPr/>
        </p:nvSpPr>
        <p:spPr>
          <a:xfrm xmlns:a="http://schemas.openxmlformats.org/drawingml/2006/main">
            <a:off x="12001500" y="689610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14  Franchises</a:t>
            </a:r>
          </a:p>
        </p:txBody>
      </p:sp>
      <p:sp>
        <p:nvSpPr>
          <p:cNvPr id="27" name="15  Investments">
            <a:extLst xmlns:a="http://schemas.openxmlformats.org/drawingml/2006/main">
              <a:ext uri="{FF2B5EF4-FFF2-40B4-BE49-F238E27FC236}">
                <a16:creationId xmlns:a16="http://schemas.microsoft.com/office/drawing/2014/main" id="{E0FB5B12-5FA5-4320-B99C-F3E63FCA20C1}"/>
              </a:ext>
            </a:extLst>
          </p:cNvPr>
          <p:cNvSpPr>
            <a:spLocks xmlns:a="http://schemas.openxmlformats.org/drawingml/2006/main" noGrp="1"/>
          </p:cNvSpPr>
          <p:nvPr/>
        </p:nvSpPr>
        <p:spPr>
          <a:xfrm xmlns:a="http://schemas.openxmlformats.org/drawingml/2006/main">
            <a:off x="12001500" y="78295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EEE8DC"/>
                </a:solidFill>
                <a:latin typeface="Antic"/>
                <a:ea typeface="Antic"/>
                <a:cs typeface="Antic"/>
              </a:defRPr>
            </a:defPPr>
          </a:lstStyle>
          <a:p xmlns:a="http://schemas.openxmlformats.org/drawingml/2006/main">
            <a:pPr algn="l">
              <a:defRPr sz="2550" b="0">
                <a:solidFill>
                  <a:srgbClr val="EEE8DC"/>
                </a:solidFill>
                <a:latin typeface="Antic"/>
                <a:ea typeface="Antic"/>
                <a:cs typeface="Antic"/>
              </a:defRPr>
            </a:pPr>
            <a:r>
              <a:rPr sz="2550" b="0">
                <a:solidFill>
                  <a:srgbClr val="EEE8DC"/>
                </a:solidFill>
                <a:latin typeface="Antic"/>
                <a:ea typeface="Antic"/>
                <a:cs typeface="Antic"/>
              </a:rPr>
              <a:t>15  Investments</a:t>
            </a:r>
          </a:p>
        </p:txBody>
      </p:sp>
    </p:spTree>
    <p:extLst>
      <p:ext uri="{BB962C8B-B14F-4D97-AF65-F5344CB8AC3E}">
        <p14:creationId xmlns:p14="http://schemas.microsoft.com/office/powerpoint/2010/main" val="1454311122"/>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421b6ef45b224425"/>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f4ae799b8b1644ad"/>
            <a:stretch>
              <a:fillRect l="0" t="0" r="0" b="0"/>
            </a:stretch>
          </a:blipFill>
        </p:spPr>
      </p:sp>
      <p:sp>
        <p:nvSpPr>
          <p:cNvPr id="9" name="JRC  /  MATRIX SCOPE 3">
            <a:extLst xmlns:a="http://schemas.openxmlformats.org/drawingml/2006/main">
              <a:ext uri="{FF2B5EF4-FFF2-40B4-BE49-F238E27FC236}">
                <a16:creationId xmlns:a16="http://schemas.microsoft.com/office/drawing/2014/main" id="{BE5FB2A1-BFC4-4DFD-B637-EA5ECDA41F7A}"/>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7">
            <a:extLst xmlns:a="http://schemas.openxmlformats.org/drawingml/2006/main">
              <a:ext uri="{FF2B5EF4-FFF2-40B4-BE49-F238E27FC236}">
                <a16:creationId xmlns:a16="http://schemas.microsoft.com/office/drawing/2014/main" id="{1EAA43A9-113F-416C-BAE8-B0CDDF8BB1AD}"/>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07</a:t>
            </a:r>
          </a:p>
        </p:txBody>
      </p:sp>
      <p:sp>
        <p:nvSpPr>
          <p:cNvPr id="11" name="The proposed workshop">
            <a:extLst xmlns:a="http://schemas.openxmlformats.org/drawingml/2006/main">
              <a:ext uri="{FF2B5EF4-FFF2-40B4-BE49-F238E27FC236}">
                <a16:creationId xmlns:a16="http://schemas.microsoft.com/office/drawing/2014/main" id="{CC374BB8-1DFF-49A5-97D4-25C623B43811}"/>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The proposed workshop</a:t>
            </a:r>
          </a:p>
        </p:txBody>
      </p:sp>
      <p:sp>
        <p:nvSpPr>
          <p:cNvPr id="12" name="Proposed duration: 3 hours, including discussion">
            <a:extLst xmlns:a="http://schemas.openxmlformats.org/drawingml/2006/main">
              <a:ext uri="{FF2B5EF4-FFF2-40B4-BE49-F238E27FC236}">
                <a16:creationId xmlns:a16="http://schemas.microsoft.com/office/drawing/2014/main" id="{5A943058-4A26-4637-9AE7-41FB6E09C3B8}"/>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Proposed duration: 3 hours, including discussion and a short break.</a:t>
            </a:r>
          </a:p>
        </p:txBody>
      </p:sp>
      <p:sp>
        <p:nvSpPr>
          <p:cNvPr id="13" name="Before the session">
            <a:extLst xmlns:a="http://schemas.openxmlformats.org/drawingml/2006/main">
              <a:ext uri="{FF2B5EF4-FFF2-40B4-BE49-F238E27FC236}">
                <a16:creationId xmlns:a16="http://schemas.microsoft.com/office/drawing/2014/main" id="{21EEC798-AA85-459C-90DE-CE1D630516BF}"/>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Before the session</a:t>
            </a:r>
          </a:p>
        </p:txBody>
      </p:sp>
      <p:sp>
        <p:nvSpPr>
          <p:cNvPr id="14" name="Confirm participants, period and example records">
            <a:extLst xmlns:a="http://schemas.openxmlformats.org/drawingml/2006/main">
              <a:ext uri="{FF2B5EF4-FFF2-40B4-BE49-F238E27FC236}">
                <a16:creationId xmlns:a16="http://schemas.microsoft.com/office/drawing/2014/main" id="{546D7124-ED5D-4997-8C38-1610B2011D59}"/>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Confirm participants, period and example records.</a:t>
            </a:r>
          </a:p>
        </p:txBody>
      </p:sp>
      <p:sp>
        <p:nvSpPr>
          <p:cNvPr id="15" name="Business survey">
            <a:extLst xmlns:a="http://schemas.openxmlformats.org/drawingml/2006/main">
              <a:ext uri="{FF2B5EF4-FFF2-40B4-BE49-F238E27FC236}">
                <a16:creationId xmlns:a16="http://schemas.microsoft.com/office/drawing/2014/main" id="{FAA758C0-9269-4753-BB64-FFFF0F44839D}"/>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Business survey</a:t>
            </a:r>
          </a:p>
        </p:txBody>
      </p:sp>
      <p:sp>
        <p:nvSpPr>
          <p:cNvPr id="16" name="Rate each activity for operational importance an">
            <a:extLst xmlns:a="http://schemas.openxmlformats.org/drawingml/2006/main">
              <a:ext uri="{FF2B5EF4-FFF2-40B4-BE49-F238E27FC236}">
                <a16:creationId xmlns:a16="http://schemas.microsoft.com/office/drawing/2014/main" id="{AF8F41D2-5720-4427-A93C-AE07C917636C}"/>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Rate each activity for operational importance and financial cost.</a:t>
            </a:r>
          </a:p>
        </p:txBody>
      </p:sp>
      <p:sp>
        <p:nvSpPr>
          <p:cNvPr id="17" name="Technical review">
            <a:extLst xmlns:a="http://schemas.openxmlformats.org/drawingml/2006/main">
              <a:ext uri="{FF2B5EF4-FFF2-40B4-BE49-F238E27FC236}">
                <a16:creationId xmlns:a16="http://schemas.microsoft.com/office/drawing/2014/main" id="{08284078-EF9B-46BF-9548-16011C67A557}"/>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Technical review</a:t>
            </a:r>
          </a:p>
        </p:txBody>
      </p:sp>
      <p:sp>
        <p:nvSpPr>
          <p:cNvPr id="18" name="Check emissions relevance, then test data readin">
            <a:extLst xmlns:a="http://schemas.openxmlformats.org/drawingml/2006/main">
              <a:ext uri="{FF2B5EF4-FFF2-40B4-BE49-F238E27FC236}">
                <a16:creationId xmlns:a16="http://schemas.microsoft.com/office/drawing/2014/main" id="{CBE672FE-3087-4574-A5C6-F2D61D4A86D8}"/>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Check emissions relevance, then test data readiness for the shortlist.</a:t>
            </a:r>
          </a:p>
        </p:txBody>
      </p:sp>
      <p:sp>
        <p:nvSpPr>
          <p:cNvPr id="19" name="Management proposal">
            <a:extLst xmlns:a="http://schemas.openxmlformats.org/drawingml/2006/main">
              <a:ext uri="{FF2B5EF4-FFF2-40B4-BE49-F238E27FC236}">
                <a16:creationId xmlns:a16="http://schemas.microsoft.com/office/drawing/2014/main" id="{8CA665DE-6043-4D18-ADC4-C03D3F5449CF}"/>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Management proposal</a:t>
            </a:r>
          </a:p>
        </p:txBody>
      </p:sp>
      <p:sp>
        <p:nvSpPr>
          <p:cNvPr id="20" name="Recommend activities, pilot sites, methods, owne">
            <a:extLst xmlns:a="http://schemas.openxmlformats.org/drawingml/2006/main">
              <a:ext uri="{FF2B5EF4-FFF2-40B4-BE49-F238E27FC236}">
                <a16:creationId xmlns:a16="http://schemas.microsoft.com/office/drawing/2014/main" id="{7D2881EA-5100-4B4E-A776-D9A009CA466E}"/>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Recommend activities, pilot sites, methods, owners and a wider coverage plan.</a:t>
            </a:r>
          </a:p>
        </p:txBody>
      </p:sp>
    </p:spTree>
    <p:extLst>
      <p:ext uri="{BB962C8B-B14F-4D97-AF65-F5344CB8AC3E}">
        <p14:creationId xmlns:p14="http://schemas.microsoft.com/office/powerpoint/2010/main" val="1454311122"/>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0f4695b7ee3a4c89"/>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284128d0042a4042"/>
            <a:stretch>
              <a:fillRect l="0" t="0" r="0" b="0"/>
            </a:stretch>
          </a:blipFill>
        </p:spPr>
      </p:sp>
      <p:sp>
        <p:nvSpPr>
          <p:cNvPr id="9" name="JRC  /  MATRIX SCOPE 3">
            <a:extLst xmlns:a="http://schemas.openxmlformats.org/drawingml/2006/main">
              <a:ext uri="{FF2B5EF4-FFF2-40B4-BE49-F238E27FC236}">
                <a16:creationId xmlns:a16="http://schemas.microsoft.com/office/drawing/2014/main" id="{5DAF299D-82EF-4412-B5D2-3AFC306928D8}"/>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8">
            <a:extLst xmlns:a="http://schemas.openxmlformats.org/drawingml/2006/main">
              <a:ext uri="{FF2B5EF4-FFF2-40B4-BE49-F238E27FC236}">
                <a16:creationId xmlns:a16="http://schemas.microsoft.com/office/drawing/2014/main" id="{3BFC6FC3-37AE-442E-8012-BE4C1E9E37FA}"/>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08</a:t>
            </a:r>
          </a:p>
        </p:txBody>
      </p:sp>
      <p:sp>
        <p:nvSpPr>
          <p:cNvPr id="11" name="Activity questions people can answer">
            <a:extLst xmlns:a="http://schemas.openxmlformats.org/drawingml/2006/main">
              <a:ext uri="{FF2B5EF4-FFF2-40B4-BE49-F238E27FC236}">
                <a16:creationId xmlns:a16="http://schemas.microsoft.com/office/drawing/2014/main" id="{7834E9CF-C456-466B-B938-E6D9622FAD7A}"/>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Activity questions people can answer</a:t>
            </a:r>
          </a:p>
        </p:txBody>
      </p:sp>
      <p:sp>
        <p:nvSpPr>
          <p:cNvPr id="12" name="Participants rate activities. JRC checks the cat">
            <a:extLst xmlns:a="http://schemas.openxmlformats.org/drawingml/2006/main">
              <a:ext uri="{FF2B5EF4-FFF2-40B4-BE49-F238E27FC236}">
                <a16:creationId xmlns:a16="http://schemas.microsoft.com/office/drawing/2014/main" id="{16A363A1-4AA8-44BE-8241-C9955F8A166E}"/>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Participants rate activities. JRC checks the category mapping afterwards.</a:t>
            </a:r>
          </a:p>
        </p:txBody>
      </p:sp>
      <p:graphicFrame>
        <p:nvGraphicFramePr>
          <p:cNvPr id="13" name="">
            <a:extLst xmlns:a="http://schemas.openxmlformats.org/drawingml/2006/main">
              <a:ext uri="{FF2B5EF4-FFF2-40B4-BE49-F238E27FC236}">
                <a16:creationId xmlns:a16="http://schemas.microsoft.com/office/drawing/2014/main" id="{585A0E01-61CF-4157-8D55-59E5C9B907BD}"/>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6381750"/>
                <a:gridCol w="6191250"/>
                <a:gridCol w="3619500"/>
              </a:tblGrid>
              <a:tr h="881063">
                <a:tc>
                  <a:txBody>
                    <a:bodyPr/>
                    <a:lstStyle/>
                    <a:p>
                      <a:r>
                        <a:rPr sz="2250" b="1">
                          <a:solidFill>
                            <a:srgbClr val="FFFFFF"/>
                          </a:solidFill>
                          <a:latin typeface="Antic"/>
                          <a:ea typeface="Antic"/>
                          <a:cs typeface="Antic"/>
                        </a:rPr>
                        <a:t>Plain question</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Example evidence</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Proposed owner</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881063">
                <a:tc>
                  <a:txBody>
                    <a:bodyPr/>
                    <a:lstStyle/>
                    <a:p>
                      <a:r>
                        <a:rPr sz="2250">
                          <a:solidFill>
                            <a:srgbClr val="182539"/>
                          </a:solidFill>
                          <a:latin typeface="Antic"/>
                          <a:ea typeface="Antic"/>
                          <a:cs typeface="Antic"/>
                        </a:rPr>
                        <a:t>Goods bought for business operations?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Concrete, steel, services and quantities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Procurement / QS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Transport that delivers or moves goods?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Loads, routes and who pays the carrier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Site / Logistics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Waste from sites and offices?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Weight tickets and treatment route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HSE / Site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Employee journeys to work?</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Modes, return distances and travel days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HR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Buildings sold during the year?</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Floor area, designs and expected energy use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Design / Sales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cb99fe42645c4917"/>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a3f0e0b202944284"/>
            <a:stretch>
              <a:fillRect l="0" t="0" r="0" b="0"/>
            </a:stretch>
          </a:blipFill>
        </p:spPr>
      </p:sp>
      <p:sp>
        <p:nvSpPr>
          <p:cNvPr id="9" name="JRC  /  MATRIX SCOPE 3">
            <a:extLst xmlns:a="http://schemas.openxmlformats.org/drawingml/2006/main">
              <a:ext uri="{FF2B5EF4-FFF2-40B4-BE49-F238E27FC236}">
                <a16:creationId xmlns:a16="http://schemas.microsoft.com/office/drawing/2014/main" id="{22546C2D-083B-4545-88E9-463FA50C2A25}"/>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09">
            <a:extLst xmlns:a="http://schemas.openxmlformats.org/drawingml/2006/main">
              <a:ext uri="{FF2B5EF4-FFF2-40B4-BE49-F238E27FC236}">
                <a16:creationId xmlns:a16="http://schemas.microsoft.com/office/drawing/2014/main" id="{CF8CAAE5-10BA-491C-A121-1A38884AB9B7}"/>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09</a:t>
            </a:r>
          </a:p>
        </p:txBody>
      </p:sp>
      <p:sp>
        <p:nvSpPr>
          <p:cNvPr id="11" name="Survey 1: importance and financial cost">
            <a:extLst xmlns:a="http://schemas.openxmlformats.org/drawingml/2006/main">
              <a:ext uri="{FF2B5EF4-FFF2-40B4-BE49-F238E27FC236}">
                <a16:creationId xmlns:a16="http://schemas.microsoft.com/office/drawing/2014/main" id="{B6C0CDA6-B6AF-4415-A023-B5C2FCA1BA37}"/>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Survey 1: importance and financial cost</a:t>
            </a:r>
          </a:p>
        </p:txBody>
      </p:sp>
      <p:sp>
        <p:nvSpPr>
          <p:cNvPr id="12" name="Use the same entity and period. “Don’t know” and">
            <a:extLst xmlns:a="http://schemas.openxmlformats.org/drawingml/2006/main">
              <a:ext uri="{FF2B5EF4-FFF2-40B4-BE49-F238E27FC236}">
                <a16:creationId xmlns:a16="http://schemas.microsoft.com/office/drawing/2014/main" id="{F38CD786-2264-43E0-BE07-8192B48E5F70}"/>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Use the same entity and period. “Don’t know” and “Not applicable” stay separate from the 1–5 scores.</a:t>
            </a:r>
          </a:p>
        </p:txBody>
      </p:sp>
      <p:sp>
        <p:nvSpPr>
          <p:cNvPr id="13" name="How important is this activity to Matrix’s busin">
            <a:extLst xmlns:a="http://schemas.openxmlformats.org/drawingml/2006/main">
              <a:ext uri="{FF2B5EF4-FFF2-40B4-BE49-F238E27FC236}">
                <a16:creationId xmlns:a16="http://schemas.microsoft.com/office/drawing/2014/main" id="{6E22F12A-0558-4A86-A99F-7C7E01CBC8F9}"/>
              </a:ext>
            </a:extLst>
          </p:cNvPr>
          <p:cNvSpPr>
            <a:spLocks xmlns:a="http://schemas.openxmlformats.org/drawingml/2006/main" noGrp="1"/>
          </p:cNvSpPr>
          <p:nvPr/>
        </p:nvSpPr>
        <p:spPr>
          <a:xfrm xmlns:a="http://schemas.openxmlformats.org/drawingml/2006/main">
            <a:off x="1047750" y="3952875"/>
            <a:ext cx="7477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How important is this activity to Matrix’s business?</a:t>
            </a:r>
          </a:p>
        </p:txBody>
      </p:sp>
      <p:sp>
        <p:nvSpPr>
          <p:cNvPr id="14" name="1  Minor impact">
            <a:extLst xmlns:a="http://schemas.openxmlformats.org/drawingml/2006/main">
              <a:ext uri="{FF2B5EF4-FFF2-40B4-BE49-F238E27FC236}">
                <a16:creationId xmlns:a16="http://schemas.microsoft.com/office/drawing/2014/main" id="{65D94B40-EB8F-4DE4-8808-03CC6158F062}"/>
              </a:ext>
            </a:extLst>
          </p:cNvPr>
          <p:cNvSpPr>
            <a:spLocks xmlns:a="http://schemas.openxmlformats.org/drawingml/2006/main" noGrp="1"/>
          </p:cNvSpPr>
          <p:nvPr/>
        </p:nvSpPr>
        <p:spPr>
          <a:xfrm xmlns:a="http://schemas.openxmlformats.org/drawingml/2006/main">
            <a:off x="1047750" y="528637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1  Minor impact</a:t>
            </a:r>
          </a:p>
        </p:txBody>
      </p:sp>
      <p:sp>
        <p:nvSpPr>
          <p:cNvPr id="15" name="3  Important to delivery">
            <a:extLst xmlns:a="http://schemas.openxmlformats.org/drawingml/2006/main">
              <a:ext uri="{FF2B5EF4-FFF2-40B4-BE49-F238E27FC236}">
                <a16:creationId xmlns:a16="http://schemas.microsoft.com/office/drawing/2014/main" id="{1AF01D66-3106-4527-93CE-159491C3EFBC}"/>
              </a:ext>
            </a:extLst>
          </p:cNvPr>
          <p:cNvSpPr>
            <a:spLocks xmlns:a="http://schemas.openxmlformats.org/drawingml/2006/main" noGrp="1"/>
          </p:cNvSpPr>
          <p:nvPr/>
        </p:nvSpPr>
        <p:spPr>
          <a:xfrm xmlns:a="http://schemas.openxmlformats.org/drawingml/2006/main">
            <a:off x="1047750" y="605790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3  Important to delivery</a:t>
            </a:r>
          </a:p>
        </p:txBody>
      </p:sp>
      <p:sp>
        <p:nvSpPr>
          <p:cNvPr id="16" name="5  Essential to core operations">
            <a:extLst xmlns:a="http://schemas.openxmlformats.org/drawingml/2006/main">
              <a:ext uri="{FF2B5EF4-FFF2-40B4-BE49-F238E27FC236}">
                <a16:creationId xmlns:a16="http://schemas.microsoft.com/office/drawing/2014/main" id="{04BBC341-F750-4195-99FB-714665608B53}"/>
              </a:ext>
            </a:extLst>
          </p:cNvPr>
          <p:cNvSpPr>
            <a:spLocks xmlns:a="http://schemas.openxmlformats.org/drawingml/2006/main" noGrp="1"/>
          </p:cNvSpPr>
          <p:nvPr/>
        </p:nvSpPr>
        <p:spPr>
          <a:xfrm xmlns:a="http://schemas.openxmlformats.org/drawingml/2006/main">
            <a:off x="1047750" y="682942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5  Essential to core operations</a:t>
            </a:r>
          </a:p>
        </p:txBody>
      </p:sp>
      <p:sp>
        <p:nvSpPr>
          <p:cNvPr id="17" name="How large is its financial cost to Matrix?">
            <a:extLst xmlns:a="http://schemas.openxmlformats.org/drawingml/2006/main">
              <a:ext uri="{FF2B5EF4-FFF2-40B4-BE49-F238E27FC236}">
                <a16:creationId xmlns:a16="http://schemas.microsoft.com/office/drawing/2014/main" id="{F739F674-2076-4922-BCC7-62B2CF042435}"/>
              </a:ext>
            </a:extLst>
          </p:cNvPr>
          <p:cNvSpPr>
            <a:spLocks xmlns:a="http://schemas.openxmlformats.org/drawingml/2006/main" noGrp="1"/>
          </p:cNvSpPr>
          <p:nvPr/>
        </p:nvSpPr>
        <p:spPr>
          <a:xfrm xmlns:a="http://schemas.openxmlformats.org/drawingml/2006/main">
            <a:off x="9286875" y="3952875"/>
            <a:ext cx="7477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How large is its financial cost to Matrix?</a:t>
            </a:r>
          </a:p>
        </p:txBody>
      </p:sp>
      <p:sp>
        <p:nvSpPr>
          <p:cNvPr id="18" name="1  Very low">
            <a:extLst xmlns:a="http://schemas.openxmlformats.org/drawingml/2006/main">
              <a:ext uri="{FF2B5EF4-FFF2-40B4-BE49-F238E27FC236}">
                <a16:creationId xmlns:a16="http://schemas.microsoft.com/office/drawing/2014/main" id="{EB718319-C361-4FB0-B878-44C69242F622}"/>
              </a:ext>
            </a:extLst>
          </p:cNvPr>
          <p:cNvSpPr>
            <a:spLocks xmlns:a="http://schemas.openxmlformats.org/drawingml/2006/main" noGrp="1"/>
          </p:cNvSpPr>
          <p:nvPr/>
        </p:nvSpPr>
        <p:spPr>
          <a:xfrm xmlns:a="http://schemas.openxmlformats.org/drawingml/2006/main">
            <a:off x="9286875" y="528637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1  Very low</a:t>
            </a:r>
          </a:p>
        </p:txBody>
      </p:sp>
      <p:sp>
        <p:nvSpPr>
          <p:cNvPr id="19" name="3  Medium">
            <a:extLst xmlns:a="http://schemas.openxmlformats.org/drawingml/2006/main">
              <a:ext uri="{FF2B5EF4-FFF2-40B4-BE49-F238E27FC236}">
                <a16:creationId xmlns:a16="http://schemas.microsoft.com/office/drawing/2014/main" id="{E21891D9-0441-418C-8080-61B3031EB4AC}"/>
              </a:ext>
            </a:extLst>
          </p:cNvPr>
          <p:cNvSpPr>
            <a:spLocks xmlns:a="http://schemas.openxmlformats.org/drawingml/2006/main" noGrp="1"/>
          </p:cNvSpPr>
          <p:nvPr/>
        </p:nvSpPr>
        <p:spPr>
          <a:xfrm xmlns:a="http://schemas.openxmlformats.org/drawingml/2006/main">
            <a:off x="9286875" y="605790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3  Medium</a:t>
            </a:r>
          </a:p>
        </p:txBody>
      </p:sp>
      <p:sp>
        <p:nvSpPr>
          <p:cNvPr id="20" name="5  Among the largest cost areas">
            <a:extLst xmlns:a="http://schemas.openxmlformats.org/drawingml/2006/main">
              <a:ext uri="{FF2B5EF4-FFF2-40B4-BE49-F238E27FC236}">
                <a16:creationId xmlns:a16="http://schemas.microsoft.com/office/drawing/2014/main" id="{FDE987CA-9044-4EE1-A1F2-48ACB23E6599}"/>
              </a:ext>
            </a:extLst>
          </p:cNvPr>
          <p:cNvSpPr>
            <a:spLocks xmlns:a="http://schemas.openxmlformats.org/drawingml/2006/main" noGrp="1"/>
          </p:cNvSpPr>
          <p:nvPr/>
        </p:nvSpPr>
        <p:spPr>
          <a:xfrm xmlns:a="http://schemas.openxmlformats.org/drawingml/2006/main">
            <a:off x="9286875" y="682942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5  Among the largest cost areas</a:t>
            </a:r>
          </a:p>
        </p:txBody>
      </p:sp>
    </p:spTree>
    <p:extLst>
      <p:ext uri="{BB962C8B-B14F-4D97-AF65-F5344CB8AC3E}">
        <p14:creationId xmlns:p14="http://schemas.microsoft.com/office/powerpoint/2010/main" val="1454311122"/>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d429094383924544"/>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898b6e7765424b2c"/>
            <a:stretch>
              <a:fillRect l="0" t="0" r="0" b="0"/>
            </a:stretch>
          </a:blipFill>
        </p:spPr>
      </p:sp>
      <p:sp>
        <p:nvSpPr>
          <p:cNvPr id="9" name="JRC  /  MATRIX SCOPE 3">
            <a:extLst xmlns:a="http://schemas.openxmlformats.org/drawingml/2006/main">
              <a:ext uri="{FF2B5EF4-FFF2-40B4-BE49-F238E27FC236}">
                <a16:creationId xmlns:a16="http://schemas.microsoft.com/office/drawing/2014/main" id="{F5C789DD-0ACF-4FA8-A59F-58B4A418EF1D}"/>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0">
            <a:extLst xmlns:a="http://schemas.openxmlformats.org/drawingml/2006/main">
              <a:ext uri="{FF2B5EF4-FFF2-40B4-BE49-F238E27FC236}">
                <a16:creationId xmlns:a16="http://schemas.microsoft.com/office/drawing/2014/main" id="{6D1678C7-56B4-4583-BD59-728C7B081AF5}"/>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10</a:t>
            </a:r>
          </a:p>
        </p:txBody>
      </p:sp>
      <p:sp>
        <p:nvSpPr>
          <p:cNvPr id="11" name="A business-priority quadrant">
            <a:extLst xmlns:a="http://schemas.openxmlformats.org/drawingml/2006/main">
              <a:ext uri="{FF2B5EF4-FFF2-40B4-BE49-F238E27FC236}">
                <a16:creationId xmlns:a16="http://schemas.microsoft.com/office/drawing/2014/main" id="{407E1177-8B9D-43C3-BFC0-7DA62FE31776}"/>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A business-priority quadrant</a:t>
            </a:r>
          </a:p>
        </p:txBody>
      </p:sp>
      <p:sp>
        <p:nvSpPr>
          <p:cNvPr id="12" name="Illustrative scores only. A top-right position i">
            <a:extLst xmlns:a="http://schemas.openxmlformats.org/drawingml/2006/main">
              <a:ext uri="{FF2B5EF4-FFF2-40B4-BE49-F238E27FC236}">
                <a16:creationId xmlns:a16="http://schemas.microsoft.com/office/drawing/2014/main" id="{3C2972C1-F48B-462D-AFE8-3AFCC56426C4}"/>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Illustrative scores only. A top-right position identifies discussion priorities, not an exclusion rule.</a:t>
            </a:r>
          </a:p>
        </p:txBody>
      </p:sp>
      <p:graphicFrame>
        <p:nvGraphicFramePr>
          <p:cNvPr id="13" name="Chart">
            <a:extLst xmlns:a="http://schemas.openxmlformats.org/drawingml/2006/main">
              <a:ext uri="{FF2B5EF4-FFF2-40B4-BE49-F238E27FC236}">
                <a16:creationId xmlns:a16="http://schemas.microsoft.com/office/drawing/2014/main" id="{EB7C34B0-2BA5-4DFB-8015-6245B4B99B26}"/>
              </a:ext>
            </a:extLst>
          </p:cNvPr>
          <p:cNvGraphicFramePr/>
          <p:nvPr/>
        </p:nvGraphicFramePr>
        <p:xfrm>
          <a:off xmlns:a="http://schemas.openxmlformats.org/drawingml/2006/main" x="952500" y="3714750"/>
          <a:ext xmlns:a="http://schemas.openxmlformats.org/drawingml/2006/main" cx="10096500" cy="5191125"/>
        </p:xfrm>
        <a:graphic xmlns:a="http://schemas.openxmlformats.org/drawingml/2006/main">
          <a:graphicData uri="http://schemas.openxmlformats.org/drawingml/2006/chart">
            <c:chart xmlns:r="http://schemas.openxmlformats.org/officeDocument/2006/relationships" xmlns:c="http://schemas.openxmlformats.org/drawingml/2006/chart" r:id="R5c4a7ce72fb346ac"/>
          </a:graphicData>
        </a:graphic>
      </p:graphicFrame>
      <p:sp>
        <p:nvSpPr>
          <p:cNvPr id="14" name="High importance and high cost">
            <a:extLst xmlns:a="http://schemas.openxmlformats.org/drawingml/2006/main">
              <a:ext uri="{FF2B5EF4-FFF2-40B4-BE49-F238E27FC236}">
                <a16:creationId xmlns:a16="http://schemas.microsoft.com/office/drawing/2014/main" id="{CFF1E57A-2C06-4FCC-954C-402A0138438E}"/>
              </a:ext>
            </a:extLst>
          </p:cNvPr>
          <p:cNvSpPr>
            <a:spLocks xmlns:a="http://schemas.openxmlformats.org/drawingml/2006/main" noGrp="1"/>
          </p:cNvSpPr>
          <p:nvPr/>
        </p:nvSpPr>
        <p:spPr>
          <a:xfrm xmlns:a="http://schemas.openxmlformats.org/drawingml/2006/main">
            <a:off x="11811000" y="4000500"/>
            <a:ext cx="5334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450" b="1">
                <a:solidFill>
                  <a:srgbClr val="B59A63"/>
                </a:solidFill>
                <a:latin typeface="Barlow SemiCondensed Bold"/>
                <a:ea typeface="Barlow SemiCondensed Bold"/>
                <a:cs typeface="Barlow SemiCondensed Bold"/>
              </a:defRPr>
            </a:defPPr>
          </a:lstStyle>
          <a:p xmlns:a="http://schemas.openxmlformats.org/drawingml/2006/main">
            <a:pPr algn="l">
              <a:defRPr sz="3450" b="1">
                <a:solidFill>
                  <a:srgbClr val="B59A63"/>
                </a:solidFill>
                <a:latin typeface="Barlow SemiCondensed Bold"/>
                <a:ea typeface="Barlow SemiCondensed Bold"/>
                <a:cs typeface="Barlow SemiCondensed Bold"/>
              </a:defRPr>
            </a:pPr>
            <a:r>
              <a:rPr sz="3450" b="1">
                <a:solidFill>
                  <a:srgbClr val="B59A63"/>
                </a:solidFill>
                <a:latin typeface="Barlow SemiCondensed Bold"/>
                <a:ea typeface="Barlow SemiCondensed Bold"/>
                <a:cs typeface="Barlow SemiCondensed Bold"/>
              </a:rPr>
              <a:t>High importance and high cost</a:t>
            </a:r>
          </a:p>
        </p:txBody>
      </p:sp>
      <p:sp>
        <p:nvSpPr>
          <p:cNvPr id="15" name="Prioritise the discussion here, then apply the r">
            <a:extLst xmlns:a="http://schemas.openxmlformats.org/drawingml/2006/main">
              <a:ext uri="{FF2B5EF4-FFF2-40B4-BE49-F238E27FC236}">
                <a16:creationId xmlns:a16="http://schemas.microsoft.com/office/drawing/2014/main" id="{A83FDEF5-D26C-4735-913B-055BBD8B3938}"/>
              </a:ext>
            </a:extLst>
          </p:cNvPr>
          <p:cNvSpPr>
            <a:spLocks xmlns:a="http://schemas.openxmlformats.org/drawingml/2006/main" noGrp="1"/>
          </p:cNvSpPr>
          <p:nvPr/>
        </p:nvSpPr>
        <p:spPr>
          <a:xfrm xmlns:a="http://schemas.openxmlformats.org/drawingml/2006/main">
            <a:off x="11811000" y="5524500"/>
            <a:ext cx="5334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925" b="0">
                <a:solidFill>
                  <a:srgbClr val="EEE8DC"/>
                </a:solidFill>
                <a:latin typeface="Antic"/>
                <a:ea typeface="Antic"/>
                <a:cs typeface="Antic"/>
              </a:defRPr>
            </a:defPPr>
          </a:lstStyle>
          <a:p xmlns:a="http://schemas.openxmlformats.org/drawingml/2006/main">
            <a:pPr algn="l">
              <a:defRPr sz="2925" b="0">
                <a:solidFill>
                  <a:srgbClr val="EEE8DC"/>
                </a:solidFill>
                <a:latin typeface="Antic"/>
                <a:ea typeface="Antic"/>
                <a:cs typeface="Antic"/>
              </a:defRPr>
            </a:pPr>
            <a:r>
              <a:rPr sz="2925" b="0">
                <a:solidFill>
                  <a:srgbClr val="EEE8DC"/>
                </a:solidFill>
                <a:latin typeface="Antic"/>
                <a:ea typeface="Antic"/>
                <a:cs typeface="Antic"/>
              </a:rPr>
              <a:t>Prioritise the discussion here, then apply the relevance check.</a:t>
            </a:r>
          </a:p>
        </p:txBody>
      </p:sp>
      <p:sp>
        <p:nvSpPr>
          <p:cNvPr id="16" name="Sold-building use shows why low direct cost can ">
            <a:extLst xmlns:a="http://schemas.openxmlformats.org/drawingml/2006/main">
              <a:ext uri="{FF2B5EF4-FFF2-40B4-BE49-F238E27FC236}">
                <a16:creationId xmlns:a16="http://schemas.microsoft.com/office/drawing/2014/main" id="{ADE221F6-8CBE-4565-8A54-788A2300F205}"/>
              </a:ext>
            </a:extLst>
          </p:cNvPr>
          <p:cNvSpPr>
            <a:spLocks xmlns:a="http://schemas.openxmlformats.org/drawingml/2006/main" noGrp="1"/>
          </p:cNvSpPr>
          <p:nvPr/>
        </p:nvSpPr>
        <p:spPr>
          <a:xfrm xmlns:a="http://schemas.openxmlformats.org/drawingml/2006/main">
            <a:off x="11811000" y="7524750"/>
            <a:ext cx="5334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700" b="0">
                <a:solidFill>
                  <a:srgbClr val="EEE8DC"/>
                </a:solidFill>
                <a:latin typeface="Antic"/>
                <a:ea typeface="Antic"/>
                <a:cs typeface="Antic"/>
              </a:defRPr>
            </a:defPPr>
          </a:lstStyle>
          <a:p xmlns:a="http://schemas.openxmlformats.org/drawingml/2006/main">
            <a:pPr algn="l">
              <a:defRPr sz="2700" b="0">
                <a:solidFill>
                  <a:srgbClr val="EEE8DC"/>
                </a:solidFill>
                <a:latin typeface="Antic"/>
                <a:ea typeface="Antic"/>
                <a:cs typeface="Antic"/>
              </a:defRPr>
            </a:pPr>
            <a:r>
              <a:rPr sz="2700" b="0">
                <a:solidFill>
                  <a:srgbClr val="EEE8DC"/>
                </a:solidFill>
                <a:latin typeface="Antic"/>
                <a:ea typeface="Antic"/>
                <a:cs typeface="Antic"/>
              </a:rPr>
              <a:t>Sold-building use shows why low direct cost can hide a relevant activity.</a:t>
            </a:r>
          </a:p>
        </p:txBody>
      </p:sp>
    </p:spTree>
    <p:extLst>
      <p:ext uri="{BB962C8B-B14F-4D97-AF65-F5344CB8AC3E}">
        <p14:creationId xmlns:p14="http://schemas.microsoft.com/office/powerpoint/2010/main" val="1454311122"/>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6cb0109cc918442d"/>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4267813e004f4c66"/>
            <a:stretch>
              <a:fillRect l="0" t="0" r="0" b="0"/>
            </a:stretch>
          </a:blipFill>
        </p:spPr>
      </p:sp>
      <p:sp>
        <p:nvSpPr>
          <p:cNvPr id="9" name="JRC  /  MATRIX SCOPE 3">
            <a:extLst xmlns:a="http://schemas.openxmlformats.org/drawingml/2006/main">
              <a:ext uri="{FF2B5EF4-FFF2-40B4-BE49-F238E27FC236}">
                <a16:creationId xmlns:a16="http://schemas.microsoft.com/office/drawing/2014/main" id="{8924D04E-6964-4CEB-B373-9E68FE18AAC1}"/>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1">
            <a:extLst xmlns:a="http://schemas.openxmlformats.org/drawingml/2006/main">
              <a:ext uri="{FF2B5EF4-FFF2-40B4-BE49-F238E27FC236}">
                <a16:creationId xmlns:a16="http://schemas.microsoft.com/office/drawing/2014/main" id="{4D717F2C-3B8B-4A82-9DA0-310D092E4D20}"/>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11</a:t>
            </a:r>
          </a:p>
        </p:txBody>
      </p:sp>
      <p:sp>
        <p:nvSpPr>
          <p:cNvPr id="11" name="The relevance check before exclusions">
            <a:extLst xmlns:a="http://schemas.openxmlformats.org/drawingml/2006/main">
              <a:ext uri="{FF2B5EF4-FFF2-40B4-BE49-F238E27FC236}">
                <a16:creationId xmlns:a16="http://schemas.microsoft.com/office/drawing/2014/main" id="{7CF4F35D-C2FA-48B2-9F61-0536CCCBA715}"/>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The relevance check before exclusions</a:t>
            </a:r>
          </a:p>
        </p:txBody>
      </p:sp>
      <p:sp>
        <p:nvSpPr>
          <p:cNvPr id="12" name="Low cost, low survey scores and difficult data a">
            <a:extLst xmlns:a="http://schemas.openxmlformats.org/drawingml/2006/main">
              <a:ext uri="{FF2B5EF4-FFF2-40B4-BE49-F238E27FC236}">
                <a16:creationId xmlns:a16="http://schemas.microsoft.com/office/drawing/2014/main" id="{949A71FB-7CFC-4349-BC2A-D814995BA7B1}"/>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Low cost, low survey scores and difficult data access cannot alone justify exclusion.</a:t>
            </a:r>
          </a:p>
        </p:txBody>
      </p:sp>
      <p:sp>
        <p:nvSpPr>
          <p:cNvPr id="13" name="Potential emissions">
            <a:extLst xmlns:a="http://schemas.openxmlformats.org/drawingml/2006/main">
              <a:ext uri="{FF2B5EF4-FFF2-40B4-BE49-F238E27FC236}">
                <a16:creationId xmlns:a16="http://schemas.microsoft.com/office/drawing/2014/main" id="{C5932B79-B5BD-43CB-88AF-C1841DDA6916}"/>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Potential emissions</a:t>
            </a:r>
          </a:p>
        </p:txBody>
      </p:sp>
      <p:sp>
        <p:nvSpPr>
          <p:cNvPr id="14" name="Could this activity be a significant part of Sco">
            <a:extLst xmlns:a="http://schemas.openxmlformats.org/drawingml/2006/main">
              <a:ext uri="{FF2B5EF4-FFF2-40B4-BE49-F238E27FC236}">
                <a16:creationId xmlns:a16="http://schemas.microsoft.com/office/drawing/2014/main" id="{824FB628-CB60-44DC-8F7E-2BBA9A976D4C}"/>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Could this activity be a significant part of Scope 3? Use an initial estimate.</a:t>
            </a:r>
          </a:p>
        </p:txBody>
      </p:sp>
      <p:sp>
        <p:nvSpPr>
          <p:cNvPr id="15" name="Risk and expectations">
            <a:extLst xmlns:a="http://schemas.openxmlformats.org/drawingml/2006/main">
              <a:ext uri="{FF2B5EF4-FFF2-40B4-BE49-F238E27FC236}">
                <a16:creationId xmlns:a16="http://schemas.microsoft.com/office/drawing/2014/main" id="{F6DCA032-FF0C-4F24-83B0-ED1113E7CEBD}"/>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Risk and expectations</a:t>
            </a:r>
          </a:p>
        </p:txBody>
      </p:sp>
      <p:sp>
        <p:nvSpPr>
          <p:cNvPr id="16" name="Do requirements, stakeholder needs or sector gui">
            <a:extLst xmlns:a="http://schemas.openxmlformats.org/drawingml/2006/main">
              <a:ext uri="{FF2B5EF4-FFF2-40B4-BE49-F238E27FC236}">
                <a16:creationId xmlns:a16="http://schemas.microsoft.com/office/drawing/2014/main" id="{D0D411EE-5385-41A7-A938-73ECE300861D}"/>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Do requirements, stakeholder needs or sector guidance make it relevant?</a:t>
            </a:r>
          </a:p>
        </p:txBody>
      </p:sp>
      <p:sp>
        <p:nvSpPr>
          <p:cNvPr id="17" name="Influence">
            <a:extLst xmlns:a="http://schemas.openxmlformats.org/drawingml/2006/main">
              <a:ext uri="{FF2B5EF4-FFF2-40B4-BE49-F238E27FC236}">
                <a16:creationId xmlns:a16="http://schemas.microsoft.com/office/drawing/2014/main" id="{9AC1A4A0-3BA1-4F11-929F-2C08E89F5819}"/>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Influence</a:t>
            </a:r>
          </a:p>
        </p:txBody>
      </p:sp>
      <p:sp>
        <p:nvSpPr>
          <p:cNvPr id="18" name="Can design, purchasing or operating decisions re">
            <a:extLst xmlns:a="http://schemas.openxmlformats.org/drawingml/2006/main">
              <a:ext uri="{FF2B5EF4-FFF2-40B4-BE49-F238E27FC236}">
                <a16:creationId xmlns:a16="http://schemas.microsoft.com/office/drawing/2014/main" id="{CD0F9C75-0337-49DB-8E33-F70A79C856C2}"/>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Can design, purchasing or operating decisions reduce the emissions?</a:t>
            </a:r>
          </a:p>
        </p:txBody>
      </p:sp>
      <p:sp>
        <p:nvSpPr>
          <p:cNvPr id="19" name="Exclusion evidence">
            <a:extLst xmlns:a="http://schemas.openxmlformats.org/drawingml/2006/main">
              <a:ext uri="{FF2B5EF4-FFF2-40B4-BE49-F238E27FC236}">
                <a16:creationId xmlns:a16="http://schemas.microsoft.com/office/drawing/2014/main" id="{F061B8C3-CD7D-44D9-9BA3-786A58F75558}"/>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Exclusion evidence</a:t>
            </a:r>
          </a:p>
        </p:txBody>
      </p:sp>
      <p:sp>
        <p:nvSpPr>
          <p:cNvPr id="20" name="Record the reason, evidence, reviewer and reasse">
            <a:extLst xmlns:a="http://schemas.openxmlformats.org/drawingml/2006/main">
              <a:ext uri="{FF2B5EF4-FFF2-40B4-BE49-F238E27FC236}">
                <a16:creationId xmlns:a16="http://schemas.microsoft.com/office/drawing/2014/main" id="{F1DB5E65-5188-46CA-874C-6FB86148B4C4}"/>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Record the reason, evidence, reviewer and reassessment trigger.</a:t>
            </a:r>
          </a:p>
        </p:txBody>
      </p:sp>
    </p:spTree>
    <p:extLst>
      <p:ext uri="{BB962C8B-B14F-4D97-AF65-F5344CB8AC3E}">
        <p14:creationId xmlns:p14="http://schemas.microsoft.com/office/powerpoint/2010/main" val="1454311122"/>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5222efad8d6343f4"/>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c8d45a5fed714383"/>
            <a:stretch>
              <a:fillRect l="0" t="0" r="0" b="0"/>
            </a:stretch>
          </a:blipFill>
        </p:spPr>
      </p:sp>
      <p:sp>
        <p:nvSpPr>
          <p:cNvPr id="9" name="JRC  /  MATRIX SCOPE 3">
            <a:extLst xmlns:a="http://schemas.openxmlformats.org/drawingml/2006/main">
              <a:ext uri="{FF2B5EF4-FFF2-40B4-BE49-F238E27FC236}">
                <a16:creationId xmlns:a16="http://schemas.microsoft.com/office/drawing/2014/main" id="{96C1B8FF-256A-4A0F-866C-1D3480001734}"/>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2">
            <a:extLst xmlns:a="http://schemas.openxmlformats.org/drawingml/2006/main">
              <a:ext uri="{FF2B5EF4-FFF2-40B4-BE49-F238E27FC236}">
                <a16:creationId xmlns:a16="http://schemas.microsoft.com/office/drawing/2014/main" id="{9DC94FB9-2D9F-4F55-B318-AE5359643422}"/>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12</a:t>
            </a:r>
          </a:p>
        </p:txBody>
      </p:sp>
      <p:sp>
        <p:nvSpPr>
          <p:cNvPr id="11" name="A shortlist of five activities">
            <a:extLst xmlns:a="http://schemas.openxmlformats.org/drawingml/2006/main">
              <a:ext uri="{FF2B5EF4-FFF2-40B4-BE49-F238E27FC236}">
                <a16:creationId xmlns:a16="http://schemas.microsoft.com/office/drawing/2014/main" id="{1EF58D65-0B72-46BE-BF2E-0C0BA4AD2781}"/>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A shortlist of five activities</a:t>
            </a:r>
          </a:p>
        </p:txBody>
      </p:sp>
      <p:sp>
        <p:nvSpPr>
          <p:cNvPr id="12" name="Illustrative workshop outcome. Waste and busines">
            <a:extLst xmlns:a="http://schemas.openxmlformats.org/drawingml/2006/main">
              <a:ext uri="{FF2B5EF4-FFF2-40B4-BE49-F238E27FC236}">
                <a16:creationId xmlns:a16="http://schemas.microsoft.com/office/drawing/2014/main" id="{3ACBDAEE-BC94-4668-8AF9-C6A04D0758BB}"/>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Illustrative workshop outcome. Waste and business travel remain in the existing reporting work.</a:t>
            </a:r>
          </a:p>
        </p:txBody>
      </p:sp>
      <p:graphicFrame>
        <p:nvGraphicFramePr>
          <p:cNvPr id="13" name="">
            <a:extLst xmlns:a="http://schemas.openxmlformats.org/drawingml/2006/main">
              <a:ext uri="{FF2B5EF4-FFF2-40B4-BE49-F238E27FC236}">
                <a16:creationId xmlns:a16="http://schemas.microsoft.com/office/drawing/2014/main" id="{24F179EE-A023-41CF-9D8B-690AF0C11943}"/>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5715000"/>
                <a:gridCol w="6667500"/>
                <a:gridCol w="3810000"/>
              </a:tblGrid>
              <a:tr h="881063">
                <a:tc>
                  <a:txBody>
                    <a:bodyPr/>
                    <a:lstStyle/>
                    <a:p>
                      <a:r>
                        <a:rPr sz="2250" b="1">
                          <a:solidFill>
                            <a:srgbClr val="FFFFFF"/>
                          </a:solidFill>
                          <a:latin typeface="Antic"/>
                          <a:ea typeface="Antic"/>
                          <a:cs typeface="Antic"/>
                        </a:rPr>
                        <a:t>Illustrative candidate</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Why it enters the discussion</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Next check</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881063">
                <a:tc>
                  <a:txBody>
                    <a:bodyPr/>
                    <a:lstStyle/>
                    <a:p>
                      <a:r>
                        <a:rPr sz="2250">
                          <a:solidFill>
                            <a:srgbClr val="182539"/>
                          </a:solidFill>
                          <a:latin typeface="Antic"/>
                          <a:ea typeface="Antic"/>
                          <a:cs typeface="Antic"/>
                        </a:rPr>
                        <a:t>Purchased concrete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High importance and cost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Supplier / mix quantities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Purchased steel</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High importance and cost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Grade / mass / supplier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Third-party haulage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Operational activity to screen</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Contracts / tonne-km</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Use of sold buildings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Relevance review may override cost rank</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Lifetime energy assumptions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Employee commuting</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Already disclosed by Matrix</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Coverage and survey quality</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62a2e8e6e97a45f4"/>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06bb44a87bf6419f"/>
            <a:stretch>
              <a:fillRect l="0" t="0" r="0" b="0"/>
            </a:stretch>
          </a:blipFill>
        </p:spPr>
      </p:sp>
      <p:sp>
        <p:nvSpPr>
          <p:cNvPr id="9" name="JRC  /  MATRIX SCOPE 3">
            <a:extLst xmlns:a="http://schemas.openxmlformats.org/drawingml/2006/main">
              <a:ext uri="{FF2B5EF4-FFF2-40B4-BE49-F238E27FC236}">
                <a16:creationId xmlns:a16="http://schemas.microsoft.com/office/drawing/2014/main" id="{F7F2F760-681D-44E9-9D2B-066C9B940ECB}"/>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3">
            <a:extLst xmlns:a="http://schemas.openxmlformats.org/drawingml/2006/main">
              <a:ext uri="{FF2B5EF4-FFF2-40B4-BE49-F238E27FC236}">
                <a16:creationId xmlns:a16="http://schemas.microsoft.com/office/drawing/2014/main" id="{F984838E-89B1-4C6E-BB0F-367819767E64}"/>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13</a:t>
            </a:r>
          </a:p>
        </p:txBody>
      </p:sp>
      <p:sp>
        <p:nvSpPr>
          <p:cNvPr id="11" name="Who needs to be in the room">
            <a:extLst xmlns:a="http://schemas.openxmlformats.org/drawingml/2006/main">
              <a:ext uri="{FF2B5EF4-FFF2-40B4-BE49-F238E27FC236}">
                <a16:creationId xmlns:a16="http://schemas.microsoft.com/office/drawing/2014/main" id="{534DB1EB-8F99-4B01-A72C-D0279BF502FA}"/>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Who needs to be in the room</a:t>
            </a:r>
          </a:p>
        </p:txBody>
      </p:sp>
      <p:sp>
        <p:nvSpPr>
          <p:cNvPr id="12" name="Matrix confirms names, job titles, alternates an">
            <a:extLst xmlns:a="http://schemas.openxmlformats.org/drawingml/2006/main">
              <a:ext uri="{FF2B5EF4-FFF2-40B4-BE49-F238E27FC236}">
                <a16:creationId xmlns:a16="http://schemas.microsoft.com/office/drawing/2014/main" id="{5D06D7A8-E217-40AF-A79C-679DFF6117F2}"/>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Matrix confirms names, job titles, alternates and decision authority before the invitation.</a:t>
            </a:r>
          </a:p>
        </p:txBody>
      </p:sp>
      <p:graphicFrame>
        <p:nvGraphicFramePr>
          <p:cNvPr id="13" name="">
            <a:extLst xmlns:a="http://schemas.openxmlformats.org/drawingml/2006/main">
              <a:ext uri="{FF2B5EF4-FFF2-40B4-BE49-F238E27FC236}">
                <a16:creationId xmlns:a16="http://schemas.microsoft.com/office/drawing/2014/main" id="{83D011A3-7D3A-498E-B1E6-033374F4D37D}"/>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6858000"/>
                <a:gridCol w="9334500"/>
              </a:tblGrid>
              <a:tr h="660797">
                <a:tc>
                  <a:txBody>
                    <a:bodyPr/>
                    <a:lstStyle/>
                    <a:p>
                      <a:r>
                        <a:rPr sz="2250" b="1">
                          <a:solidFill>
                            <a:srgbClr val="FFFFFF"/>
                          </a:solidFill>
                          <a:latin typeface="Antic"/>
                          <a:ea typeface="Antic"/>
                          <a:cs typeface="Antic"/>
                        </a:rPr>
                        <a:t>Proposed role</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Records or decision needed</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660797">
                <a:tc>
                  <a:txBody>
                    <a:bodyPr/>
                    <a:lstStyle/>
                    <a:p>
                      <a:r>
                        <a:rPr sz="2250">
                          <a:solidFill>
                            <a:srgbClr val="182539"/>
                          </a:solidFill>
                          <a:latin typeface="Antic"/>
                          <a:ea typeface="Antic"/>
                          <a:cs typeface="Antic"/>
                        </a:rPr>
                        <a:t>Procurement and quantity surveying</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Suppliers, specifications, quantities and contracts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Finance / accounts payable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Spend, entity codes, reconciliation and capex treatment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Project, site and logistics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Delivery records, loads, distance and site coverage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ESG / HSE and waste owner</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Waste quantities, treatment and reporting evidence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HR / payroll and travel administrator</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Workforce coverage, commuting and business travel</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Design / asset / property operations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Sold and leased assets, floor area and energy assumptions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660797">
                <a:tc>
                  <a:txBody>
                    <a:bodyPr/>
                    <a:lstStyle/>
                    <a:p>
                      <a:r>
                        <a:rPr sz="2250">
                          <a:solidFill>
                            <a:srgbClr val="182539"/>
                          </a:solidFill>
                          <a:latin typeface="Antic"/>
                          <a:ea typeface="Antic"/>
                          <a:cs typeface="Antic"/>
                        </a:rPr>
                        <a:t>Management sponsor</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Scope, resources, ownership and approval</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df615dca12504f56"/>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6cedcfbc49a6441b"/>
            <a:stretch>
              <a:fillRect l="0" t="0" r="0" b="0"/>
            </a:stretch>
          </a:blipFill>
        </p:spPr>
      </p:sp>
      <p:sp>
        <p:nvSpPr>
          <p:cNvPr id="9" name="JRC  /  MATRIX SCOPE 3">
            <a:extLst xmlns:a="http://schemas.openxmlformats.org/drawingml/2006/main">
              <a:ext uri="{FF2B5EF4-FFF2-40B4-BE49-F238E27FC236}">
                <a16:creationId xmlns:a16="http://schemas.microsoft.com/office/drawing/2014/main" id="{7B1EFC7E-FFB1-4E99-8276-F89BEB96909A}"/>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4">
            <a:extLst xmlns:a="http://schemas.openxmlformats.org/drawingml/2006/main">
              <a:ext uri="{FF2B5EF4-FFF2-40B4-BE49-F238E27FC236}">
                <a16:creationId xmlns:a16="http://schemas.microsoft.com/office/drawing/2014/main" id="{7EF9E3BE-4550-4783-A3D4-89A2E17D44BB}"/>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14</a:t>
            </a:r>
          </a:p>
        </p:txBody>
      </p:sp>
      <p:sp>
        <p:nvSpPr>
          <p:cNvPr id="11" name="Survey 2: data readiness for the shortlist">
            <a:extLst xmlns:a="http://schemas.openxmlformats.org/drawingml/2006/main">
              <a:ext uri="{FF2B5EF4-FFF2-40B4-BE49-F238E27FC236}">
                <a16:creationId xmlns:a16="http://schemas.microsoft.com/office/drawing/2014/main" id="{AD182E50-5E70-49B0-B8BD-D30D999A9E3D}"/>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Survey 2: data readiness for the shortlist</a:t>
            </a:r>
          </a:p>
        </p:txBody>
      </p:sp>
      <p:sp>
        <p:nvSpPr>
          <p:cNvPr id="12" name="Availability, effort and data quality remain sep">
            <a:extLst xmlns:a="http://schemas.openxmlformats.org/drawingml/2006/main">
              <a:ext uri="{FF2B5EF4-FFF2-40B4-BE49-F238E27FC236}">
                <a16:creationId xmlns:a16="http://schemas.microsoft.com/office/drawing/2014/main" id="{9F45EED5-856B-4B70-8CEF-55081BFE6CA6}"/>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Availability, effort and data quality remain separate. Missing data stays a gap, never a zero.</a:t>
            </a:r>
          </a:p>
        </p:txBody>
      </p:sp>
      <p:sp>
        <p:nvSpPr>
          <p:cNvPr id="13" name="Availability">
            <a:extLst xmlns:a="http://schemas.openxmlformats.org/drawingml/2006/main">
              <a:ext uri="{FF2B5EF4-FFF2-40B4-BE49-F238E27FC236}">
                <a16:creationId xmlns:a16="http://schemas.microsoft.com/office/drawing/2014/main" id="{493EF40D-A0AA-411B-92ED-B622B2883A94}"/>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Availability</a:t>
            </a:r>
          </a:p>
        </p:txBody>
      </p:sp>
      <p:sp>
        <p:nvSpPr>
          <p:cNvPr id="14" name="What records exist, for which period and sites, ">
            <a:extLst xmlns:a="http://schemas.openxmlformats.org/drawingml/2006/main">
              <a:ext uri="{FF2B5EF4-FFF2-40B4-BE49-F238E27FC236}">
                <a16:creationId xmlns:a16="http://schemas.microsoft.com/office/drawing/2014/main" id="{83747CAB-7BBA-42B1-98E0-983D3EB7C3BA}"/>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What records exist, for which period and sites, and who holds them?</a:t>
            </a:r>
          </a:p>
        </p:txBody>
      </p:sp>
      <p:sp>
        <p:nvSpPr>
          <p:cNvPr id="15" name="Effort">
            <a:extLst xmlns:a="http://schemas.openxmlformats.org/drawingml/2006/main">
              <a:ext uri="{FF2B5EF4-FFF2-40B4-BE49-F238E27FC236}">
                <a16:creationId xmlns:a16="http://schemas.microsoft.com/office/drawing/2014/main" id="{E3060EF6-6F1B-4AC1-BFE4-2D5A1A8FDE47}"/>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Effort</a:t>
            </a:r>
          </a:p>
        </p:txBody>
      </p:sp>
      <p:sp>
        <p:nvSpPr>
          <p:cNvPr id="16" name="1 ready to extract, 2 simple export, 3 reconcili">
            <a:extLst xmlns:a="http://schemas.openxmlformats.org/drawingml/2006/main">
              <a:ext uri="{FF2B5EF4-FFF2-40B4-BE49-F238E27FC236}">
                <a16:creationId xmlns:a16="http://schemas.microsoft.com/office/drawing/2014/main" id="{85B9D353-2A74-4EBE-BC3C-E6E42F5527D3}"/>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1 ready to extract, 2 simple export, 3 reconciliation, 4 supplier follow-up, 5 new collection.</a:t>
            </a:r>
          </a:p>
        </p:txBody>
      </p:sp>
      <p:sp>
        <p:nvSpPr>
          <p:cNvPr id="17" name="Coverage">
            <a:extLst xmlns:a="http://schemas.openxmlformats.org/drawingml/2006/main">
              <a:ext uri="{FF2B5EF4-FFF2-40B4-BE49-F238E27FC236}">
                <a16:creationId xmlns:a16="http://schemas.microsoft.com/office/drawing/2014/main" id="{ECD9B456-F718-4D66-A15A-9633DF820CCA}"/>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Coverage</a:t>
            </a:r>
          </a:p>
        </p:txBody>
      </p:sp>
      <p:sp>
        <p:nvSpPr>
          <p:cNvPr id="18" name="How much of the activity do the records cover? W">
            <a:extLst xmlns:a="http://schemas.openxmlformats.org/drawingml/2006/main">
              <a:ext uri="{FF2B5EF4-FFF2-40B4-BE49-F238E27FC236}">
                <a16:creationId xmlns:a16="http://schemas.microsoft.com/office/drawing/2014/main" id="{B2ED7B15-E046-4DA6-B264-028C7B0C8AA0}"/>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How much of the activity do the records cover? What is missing?</a:t>
            </a:r>
          </a:p>
        </p:txBody>
      </p:sp>
      <p:sp>
        <p:nvSpPr>
          <p:cNvPr id="19" name="Method fit">
            <a:extLst xmlns:a="http://schemas.openxmlformats.org/drawingml/2006/main">
              <a:ext uri="{FF2B5EF4-FFF2-40B4-BE49-F238E27FC236}">
                <a16:creationId xmlns:a16="http://schemas.microsoft.com/office/drawing/2014/main" id="{0E9354D2-69B3-4E6E-A37E-CFEF11FADCEA}"/>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Method fit</a:t>
            </a:r>
          </a:p>
        </p:txBody>
      </p:sp>
      <p:sp>
        <p:nvSpPr>
          <p:cNvPr id="20" name="Can the evidence support product data, physical ">
            <a:extLst xmlns:a="http://schemas.openxmlformats.org/drawingml/2006/main">
              <a:ext uri="{FF2B5EF4-FFF2-40B4-BE49-F238E27FC236}">
                <a16:creationId xmlns:a16="http://schemas.microsoft.com/office/drawing/2014/main" id="{FE618BA6-4716-4923-9607-914B56522792}"/>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Can the evidence support product data, physical quantities or only spend?</a:t>
            </a:r>
          </a:p>
        </p:txBody>
      </p:sp>
    </p:spTree>
    <p:extLst>
      <p:ext uri="{BB962C8B-B14F-4D97-AF65-F5344CB8AC3E}">
        <p14:creationId xmlns:p14="http://schemas.microsoft.com/office/powerpoint/2010/main" val="1454311122"/>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43d371449d5049a7"/>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91b45933744644e6"/>
            <a:stretch>
              <a:fillRect l="0" t="0" r="0" b="0"/>
            </a:stretch>
          </a:blipFill>
        </p:spPr>
      </p:sp>
      <p:sp>
        <p:nvSpPr>
          <p:cNvPr id="9" name="JRC  /  MATRIX SCOPE 3">
            <a:extLst xmlns:a="http://schemas.openxmlformats.org/drawingml/2006/main">
              <a:ext uri="{FF2B5EF4-FFF2-40B4-BE49-F238E27FC236}">
                <a16:creationId xmlns:a16="http://schemas.microsoft.com/office/drawing/2014/main" id="{AAFFAC66-EBA8-4FB3-9EF3-328E39F70FDF}"/>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5">
            <a:extLst xmlns:a="http://schemas.openxmlformats.org/drawingml/2006/main">
              <a:ext uri="{FF2B5EF4-FFF2-40B4-BE49-F238E27FC236}">
                <a16:creationId xmlns:a16="http://schemas.microsoft.com/office/drawing/2014/main" id="{2759D96E-6704-4227-9F3F-5B472A83FE44}"/>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15</a:t>
            </a:r>
          </a:p>
        </p:txBody>
      </p:sp>
      <p:sp>
        <p:nvSpPr>
          <p:cNvPr id="11" name="Choosing a method that fits the evidence">
            <a:extLst xmlns:a="http://schemas.openxmlformats.org/drawingml/2006/main">
              <a:ext uri="{FF2B5EF4-FFF2-40B4-BE49-F238E27FC236}">
                <a16:creationId xmlns:a16="http://schemas.microsoft.com/office/drawing/2014/main" id="{BA823223-FBD7-448C-84AD-357327B29318}"/>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Choosing a method that fits the evidence</a:t>
            </a:r>
          </a:p>
        </p:txBody>
      </p:sp>
      <p:sp>
        <p:nvSpPr>
          <p:cNvPr id="12" name="Supplier-specific data is not automatically the ">
            <a:extLst xmlns:a="http://schemas.openxmlformats.org/drawingml/2006/main">
              <a:ext uri="{FF2B5EF4-FFF2-40B4-BE49-F238E27FC236}">
                <a16:creationId xmlns:a16="http://schemas.microsoft.com/office/drawing/2014/main" id="{ABF8B7FD-916A-46B7-A562-6DFA4005C328}"/>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Supplier-specific data is not automatically the most accurate. Document coverage and uncertainty.</a:t>
            </a:r>
          </a:p>
        </p:txBody>
      </p:sp>
      <p:graphicFrame>
        <p:nvGraphicFramePr>
          <p:cNvPr id="13" name="">
            <a:extLst xmlns:a="http://schemas.openxmlformats.org/drawingml/2006/main">
              <a:ext uri="{FF2B5EF4-FFF2-40B4-BE49-F238E27FC236}">
                <a16:creationId xmlns:a16="http://schemas.microsoft.com/office/drawing/2014/main" id="{A4E55CF4-8218-4334-B3AC-F845FB405603}"/>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4381500"/>
                <a:gridCol w="6858000"/>
                <a:gridCol w="4953000"/>
              </a:tblGrid>
              <a:tr h="1057275">
                <a:tc>
                  <a:txBody>
                    <a:bodyPr/>
                    <a:lstStyle/>
                    <a:p>
                      <a:r>
                        <a:rPr sz="2250" b="1">
                          <a:solidFill>
                            <a:srgbClr val="FFFFFF"/>
                          </a:solidFill>
                          <a:latin typeface="Antic"/>
                          <a:ea typeface="Antic"/>
                          <a:cs typeface="Antic"/>
                        </a:rPr>
                        <a:t>Method option</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Evidence needed</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Quality question</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1057275">
                <a:tc>
                  <a:txBody>
                    <a:bodyPr/>
                    <a:lstStyle/>
                    <a:p>
                      <a:r>
                        <a:rPr sz="2250">
                          <a:solidFill>
                            <a:srgbClr val="182539"/>
                          </a:solidFill>
                          <a:latin typeface="Antic"/>
                          <a:ea typeface="Antic"/>
                          <a:cs typeface="Antic"/>
                        </a:rPr>
                        <a:t>Supplier-specific</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Product emissions data and quantity bought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Does it match product, unit and boundary?</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1057275">
                <a:tc>
                  <a:txBody>
                    <a:bodyPr/>
                    <a:lstStyle/>
                    <a:p>
                      <a:r>
                        <a:rPr sz="2250">
                          <a:solidFill>
                            <a:srgbClr val="182539"/>
                          </a:solidFill>
                          <a:latin typeface="Antic"/>
                          <a:ea typeface="Antic"/>
                          <a:cs typeface="Antic"/>
                        </a:rPr>
                        <a:t>Hybrid</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Supplier data plus estimates for uncovered stages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Are stages complete without overlap?</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1057275">
                <a:tc>
                  <a:txBody>
                    <a:bodyPr/>
                    <a:lstStyle/>
                    <a:p>
                      <a:r>
                        <a:rPr sz="2250">
                          <a:solidFill>
                            <a:srgbClr val="182539"/>
                          </a:solidFill>
                          <a:latin typeface="Antic"/>
                          <a:ea typeface="Antic"/>
                          <a:cs typeface="Antic"/>
                        </a:rPr>
                        <a:t>Average activity data</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Mass, volume, distance or energy with a matched factor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Does the factor fit place, year and technology?</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1057275">
                <a:tc>
                  <a:txBody>
                    <a:bodyPr/>
                    <a:lstStyle/>
                    <a:p>
                      <a:r>
                        <a:rPr sz="2250">
                          <a:solidFill>
                            <a:srgbClr val="182539"/>
                          </a:solidFill>
                          <a:latin typeface="Antic"/>
                          <a:ea typeface="Antic"/>
                          <a:cs typeface="Antic"/>
                        </a:rPr>
                        <a:t>Spend-based estimate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Spend by type with a suitable economic factor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Do currency, price year and sector match?</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8bbd6100609c480c"/>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69d32660c7724edb"/>
            <a:stretch>
              <a:fillRect l="0" t="0" r="0" b="0"/>
            </a:stretch>
          </a:blipFill>
        </p:spPr>
      </p:sp>
      <p:sp>
        <p:nvSpPr>
          <p:cNvPr id="9" name="JRC  /  MATRIX SCOPE 3">
            <a:extLst xmlns:a="http://schemas.openxmlformats.org/drawingml/2006/main">
              <a:ext uri="{FF2B5EF4-FFF2-40B4-BE49-F238E27FC236}">
                <a16:creationId xmlns:a16="http://schemas.microsoft.com/office/drawing/2014/main" id="{5D9C8F0E-2A83-46BF-94E9-734A992D30C4}"/>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6">
            <a:extLst xmlns:a="http://schemas.openxmlformats.org/drawingml/2006/main">
              <a:ext uri="{FF2B5EF4-FFF2-40B4-BE49-F238E27FC236}">
                <a16:creationId xmlns:a16="http://schemas.microsoft.com/office/drawing/2014/main" id="{AA9E8D7A-3888-4999-93A0-2EED3F0ED44B}"/>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16</a:t>
            </a:r>
          </a:p>
        </p:txBody>
      </p:sp>
      <p:sp>
        <p:nvSpPr>
          <p:cNvPr id="11" name="A readiness discussion using actual record types">
            <a:extLst xmlns:a="http://schemas.openxmlformats.org/drawingml/2006/main">
              <a:ext uri="{FF2B5EF4-FFF2-40B4-BE49-F238E27FC236}">
                <a16:creationId xmlns:a16="http://schemas.microsoft.com/office/drawing/2014/main" id="{4ACF1988-96F0-4A17-9AE8-2ABE2939902B}"/>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A readiness discussion using actual record types</a:t>
            </a:r>
          </a:p>
        </p:txBody>
      </p:sp>
      <p:sp>
        <p:nvSpPr>
          <p:cNvPr id="12" name="JRC and each PIC validate this example before pr">
            <a:extLst xmlns:a="http://schemas.openxmlformats.org/drawingml/2006/main">
              <a:ext uri="{FF2B5EF4-FFF2-40B4-BE49-F238E27FC236}">
                <a16:creationId xmlns:a16="http://schemas.microsoft.com/office/drawing/2014/main" id="{47927CA8-5B2D-4B68-8936-A0D0E7DAB358}"/>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JRC and each PIC validate this example before proposing a method to management.</a:t>
            </a:r>
          </a:p>
        </p:txBody>
      </p:sp>
      <p:graphicFrame>
        <p:nvGraphicFramePr>
          <p:cNvPr id="13" name="">
            <a:extLst xmlns:a="http://schemas.openxmlformats.org/drawingml/2006/main">
              <a:ext uri="{FF2B5EF4-FFF2-40B4-BE49-F238E27FC236}">
                <a16:creationId xmlns:a16="http://schemas.microsoft.com/office/drawing/2014/main" id="{A5D4EAD5-0D23-43AC-B8DC-D962CAEA1434}"/>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3333750"/>
                <a:gridCol w="4191000"/>
                <a:gridCol w="4572000"/>
                <a:gridCol w="4095750"/>
              </a:tblGrid>
              <a:tr h="881063">
                <a:tc>
                  <a:txBody>
                    <a:bodyPr/>
                    <a:lstStyle/>
                    <a:p>
                      <a:r>
                        <a:rPr sz="2250" b="1">
                          <a:solidFill>
                            <a:srgbClr val="FFFFFF"/>
                          </a:solidFill>
                          <a:latin typeface="Antic"/>
                          <a:ea typeface="Antic"/>
                          <a:cs typeface="Antic"/>
                        </a:rPr>
                        <a:t>Illustrative activity</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Available record</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Proposed first method</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Main gap</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881063">
                <a:tc>
                  <a:txBody>
                    <a:bodyPr/>
                    <a:lstStyle/>
                    <a:p>
                      <a:r>
                        <a:rPr sz="2250">
                          <a:solidFill>
                            <a:srgbClr val="182539"/>
                          </a:solidFill>
                          <a:latin typeface="Antic"/>
                          <a:ea typeface="Antic"/>
                          <a:cs typeface="Antic"/>
                        </a:rPr>
                        <a:t>Concrete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Delivery notes with m³ and mix</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Supplier product data if suitable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Mix-specific coverage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Haulage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Tonnes and route list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Distance-based tonne-km</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Missing vehicle classes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Waste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Weight and contractor invoices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Treatment-specific estimate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Treatment confirmation</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Commuting</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Workforce roster and responses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Distance and mode estimate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Non-response coverage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Sold buildings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Units, area and design model</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Lifetime use estimate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Occupancy / life / energy</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78156f021d8f4ea9"/>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a7bae68757b54926"/>
            <a:stretch>
              <a:fillRect l="0" t="0" r="0" b="0"/>
            </a:stretch>
          </a:blipFill>
        </p:spPr>
      </p:sp>
      <p:sp>
        <p:nvSpPr>
          <p:cNvPr id="9" name="JRC  /  MATRIX SCOPE 3">
            <a:extLst xmlns:a="http://schemas.openxmlformats.org/drawingml/2006/main">
              <a:ext uri="{FF2B5EF4-FFF2-40B4-BE49-F238E27FC236}">
                <a16:creationId xmlns:a16="http://schemas.microsoft.com/office/drawing/2014/main" id="{B69C5859-8C7F-4E63-ABC3-4E8A6474CDA3}"/>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7">
            <a:extLst xmlns:a="http://schemas.openxmlformats.org/drawingml/2006/main">
              <a:ext uri="{FF2B5EF4-FFF2-40B4-BE49-F238E27FC236}">
                <a16:creationId xmlns:a16="http://schemas.microsoft.com/office/drawing/2014/main" id="{1673C071-0BC2-4BAE-B12F-7BD98DE44CC4}"/>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17</a:t>
            </a:r>
          </a:p>
        </p:txBody>
      </p:sp>
      <p:sp>
        <p:nvSpPr>
          <p:cNvPr id="11" name="The management approval package">
            <a:extLst xmlns:a="http://schemas.openxmlformats.org/drawingml/2006/main">
              <a:ext uri="{FF2B5EF4-FFF2-40B4-BE49-F238E27FC236}">
                <a16:creationId xmlns:a16="http://schemas.microsoft.com/office/drawing/2014/main" id="{35FF0E27-0F7A-4BE8-BE9B-EC57F0EA3F58}"/>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The management approval package</a:t>
            </a:r>
          </a:p>
        </p:txBody>
      </p:sp>
      <p:sp>
        <p:nvSpPr>
          <p:cNvPr id="12" name="Management approves the proposal before targeted">
            <a:extLst xmlns:a="http://schemas.openxmlformats.org/drawingml/2006/main">
              <a:ext uri="{FF2B5EF4-FFF2-40B4-BE49-F238E27FC236}">
                <a16:creationId xmlns:a16="http://schemas.microsoft.com/office/drawing/2014/main" id="{EAFB2C22-5D1A-4633-8E58-EA363698A96C}"/>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Management approves the proposal before targeted data requests begin.</a:t>
            </a:r>
          </a:p>
        </p:txBody>
      </p:sp>
      <p:sp>
        <p:nvSpPr>
          <p:cNvPr id="13" name="Proposed work package">
            <a:extLst xmlns:a="http://schemas.openxmlformats.org/drawingml/2006/main">
              <a:ext uri="{FF2B5EF4-FFF2-40B4-BE49-F238E27FC236}">
                <a16:creationId xmlns:a16="http://schemas.microsoft.com/office/drawing/2014/main" id="{6CF1B187-5E04-4E72-8E1D-E62D7531E0AE}"/>
              </a:ext>
            </a:extLst>
          </p:cNvPr>
          <p:cNvSpPr>
            <a:spLocks xmlns:a="http://schemas.openxmlformats.org/drawingml/2006/main" noGrp="1"/>
          </p:cNvSpPr>
          <p:nvPr/>
        </p:nvSpPr>
        <p:spPr>
          <a:xfrm xmlns:a="http://schemas.openxmlformats.org/drawingml/2006/main">
            <a:off x="1047750" y="3952875"/>
            <a:ext cx="7477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Proposed work package</a:t>
            </a:r>
          </a:p>
        </p:txBody>
      </p:sp>
      <p:sp>
        <p:nvSpPr>
          <p:cNvPr id="14" name="Activities and category mapping">
            <a:extLst xmlns:a="http://schemas.openxmlformats.org/drawingml/2006/main">
              <a:ext uri="{FF2B5EF4-FFF2-40B4-BE49-F238E27FC236}">
                <a16:creationId xmlns:a16="http://schemas.microsoft.com/office/drawing/2014/main" id="{C5DE3101-2108-46E5-94EF-C169FB509941}"/>
              </a:ext>
            </a:extLst>
          </p:cNvPr>
          <p:cNvSpPr>
            <a:spLocks xmlns:a="http://schemas.openxmlformats.org/drawingml/2006/main" noGrp="1"/>
          </p:cNvSpPr>
          <p:nvPr/>
        </p:nvSpPr>
        <p:spPr>
          <a:xfrm xmlns:a="http://schemas.openxmlformats.org/drawingml/2006/main">
            <a:off x="1047750" y="528637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Activities and category mapping</a:t>
            </a:r>
          </a:p>
        </p:txBody>
      </p:sp>
      <p:sp>
        <p:nvSpPr>
          <p:cNvPr id="15" name="Entities, sites and reporting period">
            <a:extLst xmlns:a="http://schemas.openxmlformats.org/drawingml/2006/main">
              <a:ext uri="{FF2B5EF4-FFF2-40B4-BE49-F238E27FC236}">
                <a16:creationId xmlns:a16="http://schemas.microsoft.com/office/drawing/2014/main" id="{4242D8CE-B885-4046-AD85-7CA908C4B4FE}"/>
              </a:ext>
            </a:extLst>
          </p:cNvPr>
          <p:cNvSpPr>
            <a:spLocks xmlns:a="http://schemas.openxmlformats.org/drawingml/2006/main" noGrp="1"/>
          </p:cNvSpPr>
          <p:nvPr/>
        </p:nvSpPr>
        <p:spPr>
          <a:xfrm xmlns:a="http://schemas.openxmlformats.org/drawingml/2006/main">
            <a:off x="1047750" y="605790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Entities, sites and reporting period</a:t>
            </a:r>
          </a:p>
        </p:txBody>
      </p:sp>
      <p:sp>
        <p:nvSpPr>
          <p:cNvPr id="16" name="Method, evidence and gaps">
            <a:extLst xmlns:a="http://schemas.openxmlformats.org/drawingml/2006/main">
              <a:ext uri="{FF2B5EF4-FFF2-40B4-BE49-F238E27FC236}">
                <a16:creationId xmlns:a16="http://schemas.microsoft.com/office/drawing/2014/main" id="{A6A39A3F-8E47-4E0A-B1DF-029A028F3765}"/>
              </a:ext>
            </a:extLst>
          </p:cNvPr>
          <p:cNvSpPr>
            <a:spLocks xmlns:a="http://schemas.openxmlformats.org/drawingml/2006/main" noGrp="1"/>
          </p:cNvSpPr>
          <p:nvPr/>
        </p:nvSpPr>
        <p:spPr>
          <a:xfrm xmlns:a="http://schemas.openxmlformats.org/drawingml/2006/main">
            <a:off x="1047750" y="682942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Method, evidence and gaps</a:t>
            </a:r>
          </a:p>
        </p:txBody>
      </p:sp>
      <p:sp>
        <p:nvSpPr>
          <p:cNvPr id="17" name="PIC, resources and due dates">
            <a:extLst xmlns:a="http://schemas.openxmlformats.org/drawingml/2006/main">
              <a:ext uri="{FF2B5EF4-FFF2-40B4-BE49-F238E27FC236}">
                <a16:creationId xmlns:a16="http://schemas.microsoft.com/office/drawing/2014/main" id="{91B3FA25-715D-47F3-AB32-32BDD5ED84C5}"/>
              </a:ext>
            </a:extLst>
          </p:cNvPr>
          <p:cNvSpPr>
            <a:spLocks xmlns:a="http://schemas.openxmlformats.org/drawingml/2006/main" noGrp="1"/>
          </p:cNvSpPr>
          <p:nvPr/>
        </p:nvSpPr>
        <p:spPr>
          <a:xfrm xmlns:a="http://schemas.openxmlformats.org/drawingml/2006/main">
            <a:off x="1047750" y="760095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PIC, resources and due dates</a:t>
            </a:r>
          </a:p>
        </p:txBody>
      </p:sp>
      <p:sp>
        <p:nvSpPr>
          <p:cNvPr id="18" name="Coverage and decision record">
            <a:extLst xmlns:a="http://schemas.openxmlformats.org/drawingml/2006/main">
              <a:ext uri="{FF2B5EF4-FFF2-40B4-BE49-F238E27FC236}">
                <a16:creationId xmlns:a16="http://schemas.microsoft.com/office/drawing/2014/main" id="{031A02A0-9DF5-4F8E-A65E-92346FFB57EA}"/>
              </a:ext>
            </a:extLst>
          </p:cNvPr>
          <p:cNvSpPr>
            <a:spLocks xmlns:a="http://schemas.openxmlformats.org/drawingml/2006/main" noGrp="1"/>
          </p:cNvSpPr>
          <p:nvPr/>
        </p:nvSpPr>
        <p:spPr>
          <a:xfrm xmlns:a="http://schemas.openxmlformats.org/drawingml/2006/main">
            <a:off x="9286875" y="3952875"/>
            <a:ext cx="7477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B59A63"/>
                </a:solidFill>
                <a:latin typeface="Barlow SemiCondensed Bold"/>
                <a:ea typeface="Barlow SemiCondensed Bold"/>
                <a:cs typeface="Barlow SemiCondensed Bold"/>
              </a:defRPr>
            </a:defPPr>
          </a:lstStyle>
          <a:p xmlns:a="http://schemas.openxmlformats.org/drawingml/2006/main">
            <a:pPr algn="l">
              <a:defRPr sz="3600" b="1">
                <a:solidFill>
                  <a:srgbClr val="B59A63"/>
                </a:solidFill>
                <a:latin typeface="Barlow SemiCondensed Bold"/>
                <a:ea typeface="Barlow SemiCondensed Bold"/>
                <a:cs typeface="Barlow SemiCondensed Bold"/>
              </a:defRPr>
            </a:pPr>
            <a:r>
              <a:rPr sz="3600" b="1">
                <a:solidFill>
                  <a:srgbClr val="B59A63"/>
                </a:solidFill>
                <a:latin typeface="Barlow SemiCondensed Bold"/>
                <a:ea typeface="Barlow SemiCondensed Bold"/>
                <a:cs typeface="Barlow SemiCondensed Bold"/>
              </a:rPr>
              <a:t>Coverage and decision record</a:t>
            </a:r>
          </a:p>
        </p:txBody>
      </p:sp>
      <p:sp>
        <p:nvSpPr>
          <p:cNvPr id="19" name="Why these activities come first">
            <a:extLst xmlns:a="http://schemas.openxmlformats.org/drawingml/2006/main">
              <a:ext uri="{FF2B5EF4-FFF2-40B4-BE49-F238E27FC236}">
                <a16:creationId xmlns:a16="http://schemas.microsoft.com/office/drawing/2014/main" id="{D92810D8-3B40-4EC5-A949-5060C3D693E7}"/>
              </a:ext>
            </a:extLst>
          </p:cNvPr>
          <p:cNvSpPr>
            <a:spLocks xmlns:a="http://schemas.openxmlformats.org/drawingml/2006/main" noGrp="1"/>
          </p:cNvSpPr>
          <p:nvPr/>
        </p:nvSpPr>
        <p:spPr>
          <a:xfrm xmlns:a="http://schemas.openxmlformats.org/drawingml/2006/main">
            <a:off x="9286875" y="528637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Why these activities come first</a:t>
            </a:r>
          </a:p>
        </p:txBody>
      </p:sp>
      <p:sp>
        <p:nvSpPr>
          <p:cNvPr id="20" name="Relevant activities outside the pilot">
            <a:extLst xmlns:a="http://schemas.openxmlformats.org/drawingml/2006/main">
              <a:ext uri="{FF2B5EF4-FFF2-40B4-BE49-F238E27FC236}">
                <a16:creationId xmlns:a16="http://schemas.microsoft.com/office/drawing/2014/main" id="{235D9EF9-D1F7-497C-AB79-DA84B610C220}"/>
              </a:ext>
            </a:extLst>
          </p:cNvPr>
          <p:cNvSpPr>
            <a:spLocks xmlns:a="http://schemas.openxmlformats.org/drawingml/2006/main" noGrp="1"/>
          </p:cNvSpPr>
          <p:nvPr/>
        </p:nvSpPr>
        <p:spPr>
          <a:xfrm xmlns:a="http://schemas.openxmlformats.org/drawingml/2006/main">
            <a:off x="9286875" y="605790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Relevant activities outside the pilot</a:t>
            </a:r>
          </a:p>
        </p:txBody>
      </p:sp>
      <p:sp>
        <p:nvSpPr>
          <p:cNvPr id="21" name="Plan for wider inventory coverage">
            <a:extLst xmlns:a="http://schemas.openxmlformats.org/drawingml/2006/main">
              <a:ext uri="{FF2B5EF4-FFF2-40B4-BE49-F238E27FC236}">
                <a16:creationId xmlns:a16="http://schemas.microsoft.com/office/drawing/2014/main" id="{EE33C588-930D-4766-8F22-35E4FC275EB2}"/>
              </a:ext>
            </a:extLst>
          </p:cNvPr>
          <p:cNvSpPr>
            <a:spLocks xmlns:a="http://schemas.openxmlformats.org/drawingml/2006/main" noGrp="1"/>
          </p:cNvSpPr>
          <p:nvPr/>
        </p:nvSpPr>
        <p:spPr>
          <a:xfrm xmlns:a="http://schemas.openxmlformats.org/drawingml/2006/main">
            <a:off x="9286875" y="6829425"/>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Plan for wider inventory coverage</a:t>
            </a:r>
          </a:p>
        </p:txBody>
      </p:sp>
      <p:sp>
        <p:nvSpPr>
          <p:cNvPr id="22" name="Approver, decision and conditions">
            <a:extLst xmlns:a="http://schemas.openxmlformats.org/drawingml/2006/main">
              <a:ext uri="{FF2B5EF4-FFF2-40B4-BE49-F238E27FC236}">
                <a16:creationId xmlns:a16="http://schemas.microsoft.com/office/drawing/2014/main" id="{86CB80C5-F969-4D9D-A1C8-1FB64DDE7DB5}"/>
              </a:ext>
            </a:extLst>
          </p:cNvPr>
          <p:cNvSpPr>
            <a:spLocks xmlns:a="http://schemas.openxmlformats.org/drawingml/2006/main" noGrp="1"/>
          </p:cNvSpPr>
          <p:nvPr/>
        </p:nvSpPr>
        <p:spPr>
          <a:xfrm xmlns:a="http://schemas.openxmlformats.org/drawingml/2006/main">
            <a:off x="9286875" y="7600950"/>
            <a:ext cx="7477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Approver, decision and conditions</a:t>
            </a:r>
          </a:p>
        </p:txBody>
      </p:sp>
    </p:spTree>
    <p:extLst>
      <p:ext uri="{BB962C8B-B14F-4D97-AF65-F5344CB8AC3E}">
        <p14:creationId xmlns:p14="http://schemas.microsoft.com/office/powerpoint/2010/main" val="1454311122"/>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0da0b6d705d64796"/>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36b1baeb97cf4f3a"/>
            <a:stretch>
              <a:fillRect l="0" t="0" r="0" b="0"/>
            </a:stretch>
          </a:blipFill>
        </p:spPr>
      </p:sp>
      <p:sp>
        <p:nvSpPr>
          <p:cNvPr id="9" name="JRC  /  MATRIX SCOPE 3">
            <a:extLst xmlns:a="http://schemas.openxmlformats.org/drawingml/2006/main">
              <a:ext uri="{FF2B5EF4-FFF2-40B4-BE49-F238E27FC236}">
                <a16:creationId xmlns:a16="http://schemas.microsoft.com/office/drawing/2014/main" id="{058190EA-C172-4D05-A30E-37245DFCC370}"/>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8">
            <a:extLst xmlns:a="http://schemas.openxmlformats.org/drawingml/2006/main">
              <a:ext uri="{FF2B5EF4-FFF2-40B4-BE49-F238E27FC236}">
                <a16:creationId xmlns:a16="http://schemas.microsoft.com/office/drawing/2014/main" id="{513169F3-69C9-4B29-B4DF-D71A1DC1137E}"/>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18</a:t>
            </a:r>
          </a:p>
        </p:txBody>
      </p:sp>
      <p:sp>
        <p:nvSpPr>
          <p:cNvPr id="11" name="A targeted data request after approval">
            <a:extLst xmlns:a="http://schemas.openxmlformats.org/drawingml/2006/main">
              <a:ext uri="{FF2B5EF4-FFF2-40B4-BE49-F238E27FC236}">
                <a16:creationId xmlns:a16="http://schemas.microsoft.com/office/drawing/2014/main" id="{33FE6C12-F0B1-4EAC-8298-EA29887752E1}"/>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A targeted data request after approval</a:t>
            </a:r>
          </a:p>
        </p:txBody>
      </p:sp>
      <p:sp>
        <p:nvSpPr>
          <p:cNvPr id="12" name="The public workshop surveys collect ratings. Ope">
            <a:extLst xmlns:a="http://schemas.openxmlformats.org/drawingml/2006/main">
              <a:ext uri="{FF2B5EF4-FFF2-40B4-BE49-F238E27FC236}">
                <a16:creationId xmlns:a16="http://schemas.microsoft.com/office/drawing/2014/main" id="{FD4B9891-B183-4CD7-93A7-7B488CC2662D}"/>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The public workshop surveys collect ratings. Operational records use the approved collection process.</a:t>
            </a:r>
          </a:p>
        </p:txBody>
      </p:sp>
      <p:sp>
        <p:nvSpPr>
          <p:cNvPr id="13" name="One activity and owner">
            <a:extLst xmlns:a="http://schemas.openxmlformats.org/drawingml/2006/main">
              <a:ext uri="{FF2B5EF4-FFF2-40B4-BE49-F238E27FC236}">
                <a16:creationId xmlns:a16="http://schemas.microsoft.com/office/drawing/2014/main" id="{2628D1B8-1B67-4B33-9F43-87094F8E8532}"/>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One activity and owner</a:t>
            </a:r>
          </a:p>
        </p:txBody>
      </p:sp>
      <p:sp>
        <p:nvSpPr>
          <p:cNvPr id="14" name="For example, concrete quantities for the approve">
            <a:extLst xmlns:a="http://schemas.openxmlformats.org/drawingml/2006/main">
              <a:ext uri="{FF2B5EF4-FFF2-40B4-BE49-F238E27FC236}">
                <a16:creationId xmlns:a16="http://schemas.microsoft.com/office/drawing/2014/main" id="{60A07016-F326-47C6-94D5-7F9A896FC529}"/>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For example, concrete quantities for the approved project and period.</a:t>
            </a:r>
          </a:p>
        </p:txBody>
      </p:sp>
      <p:sp>
        <p:nvSpPr>
          <p:cNvPr id="15" name="One collection link">
            <a:extLst xmlns:a="http://schemas.openxmlformats.org/drawingml/2006/main">
              <a:ext uri="{FF2B5EF4-FFF2-40B4-BE49-F238E27FC236}">
                <a16:creationId xmlns:a16="http://schemas.microsoft.com/office/drawing/2014/main" id="{8A459FD5-E6DD-4CC5-A1A4-E8DA9B32CA45}"/>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One collection link</a:t>
            </a:r>
          </a:p>
        </p:txBody>
      </p:sp>
      <p:sp>
        <p:nvSpPr>
          <p:cNvPr id="16" name="Issue the approved PIC a scoped link with the ex">
            <a:extLst xmlns:a="http://schemas.openxmlformats.org/drawingml/2006/main">
              <a:ext uri="{FF2B5EF4-FFF2-40B4-BE49-F238E27FC236}">
                <a16:creationId xmlns:a16="http://schemas.microsoft.com/office/drawing/2014/main" id="{673A0E1D-563E-44FE-9024-6B1CAB8A2F47}"/>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Issue the approved PIC a scoped link with the exact fields and due date.</a:t>
            </a:r>
          </a:p>
        </p:txBody>
      </p:sp>
      <p:sp>
        <p:nvSpPr>
          <p:cNvPr id="17" name="Evidence and gaps">
            <a:extLst xmlns:a="http://schemas.openxmlformats.org/drawingml/2006/main">
              <a:ext uri="{FF2B5EF4-FFF2-40B4-BE49-F238E27FC236}">
                <a16:creationId xmlns:a16="http://schemas.microsoft.com/office/drawing/2014/main" id="{F658E889-31C4-42EF-B3AA-1DCBCB80D1D1}"/>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Evidence and gaps</a:t>
            </a:r>
          </a:p>
        </p:txBody>
      </p:sp>
      <p:sp>
        <p:nvSpPr>
          <p:cNvPr id="18" name="Reference source records and describe unavailabl">
            <a:extLst xmlns:a="http://schemas.openxmlformats.org/drawingml/2006/main">
              <a:ext uri="{FF2B5EF4-FFF2-40B4-BE49-F238E27FC236}">
                <a16:creationId xmlns:a16="http://schemas.microsoft.com/office/drawing/2014/main" id="{5A701F7F-140C-4685-83A0-7AE0FC236BF7}"/>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Reference source records and describe unavailable months or suppliers.</a:t>
            </a:r>
          </a:p>
        </p:txBody>
      </p:sp>
      <p:sp>
        <p:nvSpPr>
          <p:cNvPr id="19" name="Review and correction">
            <a:extLst xmlns:a="http://schemas.openxmlformats.org/drawingml/2006/main">
              <a:ext uri="{FF2B5EF4-FFF2-40B4-BE49-F238E27FC236}">
                <a16:creationId xmlns:a16="http://schemas.microsoft.com/office/drawing/2014/main" id="{A5593D5E-2C24-435A-BA31-5F707961C81F}"/>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Review and correction</a:t>
            </a:r>
          </a:p>
        </p:txBody>
      </p:sp>
      <p:sp>
        <p:nvSpPr>
          <p:cNvPr id="20" name="JRC checks the submission with the PIC before ca">
            <a:extLst xmlns:a="http://schemas.openxmlformats.org/drawingml/2006/main">
              <a:ext uri="{FF2B5EF4-FFF2-40B4-BE49-F238E27FC236}">
                <a16:creationId xmlns:a16="http://schemas.microsoft.com/office/drawing/2014/main" id="{8C384C02-E76C-4211-9AA5-D83FFA5752FA}"/>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JRC checks the submission with the PIC before calculation and sign-off.</a:t>
            </a:r>
          </a:p>
        </p:txBody>
      </p:sp>
    </p:spTree>
    <p:extLst>
      <p:ext uri="{BB962C8B-B14F-4D97-AF65-F5344CB8AC3E}">
        <p14:creationId xmlns:p14="http://schemas.microsoft.com/office/powerpoint/2010/main" val="1454311122"/>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5f6def85188047c5"/>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05384057d7e742e6"/>
            <a:stretch>
              <a:fillRect l="0" t="0" r="0" b="0"/>
            </a:stretch>
          </a:blipFill>
        </p:spPr>
      </p:sp>
      <p:sp>
        <p:nvSpPr>
          <p:cNvPr id="9" name="JRC  /  MATRIX SCOPE 3">
            <a:extLst xmlns:a="http://schemas.openxmlformats.org/drawingml/2006/main">
              <a:ext uri="{FF2B5EF4-FFF2-40B4-BE49-F238E27FC236}">
                <a16:creationId xmlns:a16="http://schemas.microsoft.com/office/drawing/2014/main" id="{28EB543A-A3AE-4BF1-AFB0-4005BA611F15}"/>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19">
            <a:extLst xmlns:a="http://schemas.openxmlformats.org/drawingml/2006/main">
              <a:ext uri="{FF2B5EF4-FFF2-40B4-BE49-F238E27FC236}">
                <a16:creationId xmlns:a16="http://schemas.microsoft.com/office/drawing/2014/main" id="{DF14ADFF-6A25-4651-B344-CFCA7F7C5B09}"/>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19</a:t>
            </a:r>
          </a:p>
        </p:txBody>
      </p:sp>
      <p:sp>
        <p:nvSpPr>
          <p:cNvPr id="11" name="Worked example: purchased concrete">
            <a:extLst xmlns:a="http://schemas.openxmlformats.org/drawingml/2006/main">
              <a:ext uri="{FF2B5EF4-FFF2-40B4-BE49-F238E27FC236}">
                <a16:creationId xmlns:a16="http://schemas.microsoft.com/office/drawing/2014/main" id="{7E39BDBC-E94A-4B7F-91FD-0744C206BC8E}"/>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Worked example: purchased concrete</a:t>
            </a:r>
          </a:p>
        </p:txBody>
      </p:sp>
      <p:sp>
        <p:nvSpPr>
          <p:cNvPr id="12" name="Illustrative training data only">
            <a:extLst xmlns:a="http://schemas.openxmlformats.org/drawingml/2006/main">
              <a:ext uri="{FF2B5EF4-FFF2-40B4-BE49-F238E27FC236}">
                <a16:creationId xmlns:a16="http://schemas.microsoft.com/office/drawing/2014/main" id="{94965FBB-9836-4AEC-B879-4E082B5DC2C2}"/>
              </a:ext>
            </a:extLst>
          </p:cNvPr>
          <p:cNvSpPr>
            <a:spLocks xmlns:a="http://schemas.openxmlformats.org/drawingml/2006/main" noGrp="1"/>
          </p:cNvSpPr>
          <p:nvPr/>
        </p:nvSpPr>
        <p:spPr>
          <a:xfrm xmlns:a="http://schemas.openxmlformats.org/drawingml/2006/main">
            <a:off x="1047750" y="3810000"/>
            <a:ext cx="16192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550" b="0">
                <a:solidFill>
                  <a:srgbClr val="B59A63"/>
                </a:solidFill>
                <a:latin typeface="Antic"/>
                <a:ea typeface="Antic"/>
                <a:cs typeface="Antic"/>
              </a:defRPr>
            </a:defPPr>
          </a:lstStyle>
          <a:p xmlns:a="http://schemas.openxmlformats.org/drawingml/2006/main">
            <a:pPr algn="l">
              <a:defRPr sz="2550" b="0">
                <a:solidFill>
                  <a:srgbClr val="B59A63"/>
                </a:solidFill>
                <a:latin typeface="Antic"/>
                <a:ea typeface="Antic"/>
                <a:cs typeface="Antic"/>
              </a:defRPr>
            </a:pPr>
            <a:r>
              <a:rPr sz="2550" b="0">
                <a:solidFill>
                  <a:srgbClr val="B59A63"/>
                </a:solidFill>
                <a:latin typeface="Antic"/>
                <a:ea typeface="Antic"/>
                <a:cs typeface="Antic"/>
              </a:rPr>
              <a:t>Illustrative training data only</a:t>
            </a:r>
          </a:p>
        </p:txBody>
      </p:sp>
      <p:sp>
        <p:nvSpPr>
          <p:cNvPr id="13" name="100 m³ × 300 kgCO₂e per m³ ÷ 1,000">
            <a:extLst xmlns:a="http://schemas.openxmlformats.org/drawingml/2006/main">
              <a:ext uri="{FF2B5EF4-FFF2-40B4-BE49-F238E27FC236}">
                <a16:creationId xmlns:a16="http://schemas.microsoft.com/office/drawing/2014/main" id="{B8033F98-64D6-4C72-B8D1-BC035FA3405C}"/>
              </a:ext>
            </a:extLst>
          </p:cNvPr>
          <p:cNvSpPr>
            <a:spLocks xmlns:a="http://schemas.openxmlformats.org/drawingml/2006/main" noGrp="1"/>
          </p:cNvSpPr>
          <p:nvPr/>
        </p:nvSpPr>
        <p:spPr>
          <a:xfrm xmlns:a="http://schemas.openxmlformats.org/drawingml/2006/main">
            <a:off x="1047750" y="4762500"/>
            <a:ext cx="1619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4650" b="0">
                <a:solidFill>
                  <a:srgbClr val="EEE8DC"/>
                </a:solidFill>
                <a:latin typeface="Antic"/>
                <a:ea typeface="Antic"/>
                <a:cs typeface="Antic"/>
              </a:defRPr>
            </a:defPPr>
          </a:lstStyle>
          <a:p xmlns:a="http://schemas.openxmlformats.org/drawingml/2006/main">
            <a:pPr algn="l">
              <a:defRPr sz="4650" b="0">
                <a:solidFill>
                  <a:srgbClr val="EEE8DC"/>
                </a:solidFill>
                <a:latin typeface="Antic"/>
                <a:ea typeface="Antic"/>
                <a:cs typeface="Antic"/>
              </a:defRPr>
            </a:pPr>
            <a:r>
              <a:rPr sz="4650" b="0">
                <a:solidFill>
                  <a:srgbClr val="EEE8DC"/>
                </a:solidFill>
                <a:latin typeface="Antic"/>
                <a:ea typeface="Antic"/>
                <a:cs typeface="Antic"/>
              </a:rPr>
              <a:t>100 m³ × 300 kgCO₂e per m³ ÷ 1,000</a:t>
            </a:r>
          </a:p>
        </p:txBody>
      </p:sp>
      <p:sp>
        <p:nvSpPr>
          <p:cNvPr id="14" name="30 tCO₂e">
            <a:extLst xmlns:a="http://schemas.openxmlformats.org/drawingml/2006/main">
              <a:ext uri="{FF2B5EF4-FFF2-40B4-BE49-F238E27FC236}">
                <a16:creationId xmlns:a16="http://schemas.microsoft.com/office/drawing/2014/main" id="{DB93C1CE-7CEE-4D6C-9659-8E97B13C4816}"/>
              </a:ext>
            </a:extLst>
          </p:cNvPr>
          <p:cNvSpPr>
            <a:spLocks xmlns:a="http://schemas.openxmlformats.org/drawingml/2006/main" noGrp="1"/>
          </p:cNvSpPr>
          <p:nvPr/>
        </p:nvSpPr>
        <p:spPr>
          <a:xfrm xmlns:a="http://schemas.openxmlformats.org/drawingml/2006/main">
            <a:off x="1047750" y="5857875"/>
            <a:ext cx="6191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6750" b="1">
                <a:solidFill>
                  <a:srgbClr val="F0ECE3"/>
                </a:solidFill>
                <a:latin typeface="Barlow SemiCondensed Bold"/>
                <a:ea typeface="Barlow SemiCondensed Bold"/>
                <a:cs typeface="Barlow SemiCondensed Bold"/>
              </a:defRPr>
            </a:defPPr>
          </a:lstStyle>
          <a:p xmlns:a="http://schemas.openxmlformats.org/drawingml/2006/main">
            <a:pPr algn="l">
              <a:defRPr sz="6750" b="1">
                <a:solidFill>
                  <a:srgbClr val="F0ECE3"/>
                </a:solidFill>
                <a:latin typeface="Barlow SemiCondensed Bold"/>
                <a:ea typeface="Barlow SemiCondensed Bold"/>
                <a:cs typeface="Barlow SemiCondensed Bold"/>
              </a:defRPr>
            </a:pPr>
            <a:r>
              <a:rPr sz="6750" b="1">
                <a:solidFill>
                  <a:srgbClr val="F0ECE3"/>
                </a:solidFill>
                <a:latin typeface="Barlow SemiCondensed Bold"/>
                <a:ea typeface="Barlow SemiCondensed Bold"/>
                <a:cs typeface="Barlow SemiCondensed Bold"/>
              </a:rPr>
              <a:t>30 tCO₂e</a:t>
            </a:r>
          </a:p>
        </p:txBody>
      </p:sp>
      <p:sp>
        <p:nvSpPr>
          <p:cNvPr id="15" name="Quantity: reconcile delivery notes to the approv">
            <a:extLst xmlns:a="http://schemas.openxmlformats.org/drawingml/2006/main">
              <a:ext uri="{FF2B5EF4-FFF2-40B4-BE49-F238E27FC236}">
                <a16:creationId xmlns:a16="http://schemas.microsoft.com/office/drawing/2014/main" id="{91EB6571-9813-4648-81FE-5816F3BD7028}"/>
              </a:ext>
            </a:extLst>
          </p:cNvPr>
          <p:cNvSpPr>
            <a:spLocks xmlns:a="http://schemas.openxmlformats.org/drawingml/2006/main" noGrp="1"/>
          </p:cNvSpPr>
          <p:nvPr/>
        </p:nvSpPr>
        <p:spPr>
          <a:xfrm xmlns:a="http://schemas.openxmlformats.org/drawingml/2006/main">
            <a:off x="7334250" y="6000750"/>
            <a:ext cx="9810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625" b="0">
                <a:solidFill>
                  <a:srgbClr val="EEE8DC"/>
                </a:solidFill>
                <a:latin typeface="Antic"/>
                <a:ea typeface="Antic"/>
                <a:cs typeface="Antic"/>
              </a:defRPr>
            </a:defPPr>
          </a:lstStyle>
          <a:p xmlns:a="http://schemas.openxmlformats.org/drawingml/2006/main">
            <a:pPr algn="l">
              <a:defRPr sz="2625" b="0">
                <a:solidFill>
                  <a:srgbClr val="EEE8DC"/>
                </a:solidFill>
                <a:latin typeface="Antic"/>
                <a:ea typeface="Antic"/>
                <a:cs typeface="Antic"/>
              </a:defRPr>
            </a:pPr>
            <a:r>
              <a:rPr sz="2625" b="0">
                <a:solidFill>
                  <a:srgbClr val="EEE8DC"/>
                </a:solidFill>
                <a:latin typeface="Antic"/>
                <a:ea typeface="Antic"/>
                <a:cs typeface="Antic"/>
              </a:rPr>
              <a:t>Quantity: reconcile delivery notes to the approved period.</a:t>
            </a:r>
          </a:p>
        </p:txBody>
      </p:sp>
      <p:sp>
        <p:nvSpPr>
          <p:cNvPr id="16" name="Factor: match concrete mix and declared life-cyc">
            <a:extLst xmlns:a="http://schemas.openxmlformats.org/drawingml/2006/main">
              <a:ext uri="{FF2B5EF4-FFF2-40B4-BE49-F238E27FC236}">
                <a16:creationId xmlns:a16="http://schemas.microsoft.com/office/drawing/2014/main" id="{FCB3E4E3-3509-4665-A438-602304A5926C}"/>
              </a:ext>
            </a:extLst>
          </p:cNvPr>
          <p:cNvSpPr>
            <a:spLocks xmlns:a="http://schemas.openxmlformats.org/drawingml/2006/main" noGrp="1"/>
          </p:cNvSpPr>
          <p:nvPr/>
        </p:nvSpPr>
        <p:spPr>
          <a:xfrm xmlns:a="http://schemas.openxmlformats.org/drawingml/2006/main">
            <a:off x="7334250" y="6905625"/>
            <a:ext cx="9810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625" b="0">
                <a:solidFill>
                  <a:srgbClr val="EEE8DC"/>
                </a:solidFill>
                <a:latin typeface="Antic"/>
                <a:ea typeface="Antic"/>
                <a:cs typeface="Antic"/>
              </a:defRPr>
            </a:defPPr>
          </a:lstStyle>
          <a:p xmlns:a="http://schemas.openxmlformats.org/drawingml/2006/main">
            <a:pPr algn="l">
              <a:defRPr sz="2625" b="0">
                <a:solidFill>
                  <a:srgbClr val="EEE8DC"/>
                </a:solidFill>
                <a:latin typeface="Antic"/>
                <a:ea typeface="Antic"/>
                <a:cs typeface="Antic"/>
              </a:defRPr>
            </a:pPr>
            <a:r>
              <a:rPr sz="2625" b="0">
                <a:solidFill>
                  <a:srgbClr val="EEE8DC"/>
                </a:solidFill>
                <a:latin typeface="Antic"/>
                <a:ea typeface="Antic"/>
                <a:cs typeface="Antic"/>
              </a:rPr>
              <a:t>Factor: match concrete mix and declared life-cycle stages.</a:t>
            </a:r>
          </a:p>
        </p:txBody>
      </p:sp>
      <p:sp>
        <p:nvSpPr>
          <p:cNvPr id="17" name="Boundary: check freight coverage to avoid double">
            <a:extLst xmlns:a="http://schemas.openxmlformats.org/drawingml/2006/main">
              <a:ext uri="{FF2B5EF4-FFF2-40B4-BE49-F238E27FC236}">
                <a16:creationId xmlns:a16="http://schemas.microsoft.com/office/drawing/2014/main" id="{66F3EA2C-6DA8-498C-B39D-D709C0777B2C}"/>
              </a:ext>
            </a:extLst>
          </p:cNvPr>
          <p:cNvSpPr>
            <a:spLocks xmlns:a="http://schemas.openxmlformats.org/drawingml/2006/main" noGrp="1"/>
          </p:cNvSpPr>
          <p:nvPr/>
        </p:nvSpPr>
        <p:spPr>
          <a:xfrm xmlns:a="http://schemas.openxmlformats.org/drawingml/2006/main">
            <a:off x="7334250" y="7810500"/>
            <a:ext cx="9810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625" b="0">
                <a:solidFill>
                  <a:srgbClr val="EEE8DC"/>
                </a:solidFill>
                <a:latin typeface="Antic"/>
                <a:ea typeface="Antic"/>
                <a:cs typeface="Antic"/>
              </a:defRPr>
            </a:defPPr>
          </a:lstStyle>
          <a:p xmlns:a="http://schemas.openxmlformats.org/drawingml/2006/main">
            <a:pPr algn="l">
              <a:defRPr sz="2625" b="0">
                <a:solidFill>
                  <a:srgbClr val="EEE8DC"/>
                </a:solidFill>
                <a:latin typeface="Antic"/>
                <a:ea typeface="Antic"/>
                <a:cs typeface="Antic"/>
              </a:defRPr>
            </a:pPr>
            <a:r>
              <a:rPr sz="2625" b="0">
                <a:solidFill>
                  <a:srgbClr val="EEE8DC"/>
                </a:solidFill>
                <a:latin typeface="Antic"/>
                <a:ea typeface="Antic"/>
                <a:cs typeface="Antic"/>
              </a:rPr>
              <a:t>Boundary: check freight coverage to avoid double counting.</a:t>
            </a:r>
          </a:p>
        </p:txBody>
      </p:sp>
    </p:spTree>
    <p:extLst>
      <p:ext uri="{BB962C8B-B14F-4D97-AF65-F5344CB8AC3E}">
        <p14:creationId xmlns:p14="http://schemas.microsoft.com/office/powerpoint/2010/main" val="1454311122"/>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ff7e61e2d2b54727"/>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9916fcf58da54782"/>
            <a:stretch>
              <a:fillRect l="0" t="0" r="0" b="0"/>
            </a:stretch>
          </a:blipFill>
        </p:spPr>
      </p:sp>
      <p:sp>
        <p:nvSpPr>
          <p:cNvPr id="9" name="JRC  /  MATRIX SCOPE 3">
            <a:extLst xmlns:a="http://schemas.openxmlformats.org/drawingml/2006/main">
              <a:ext uri="{FF2B5EF4-FFF2-40B4-BE49-F238E27FC236}">
                <a16:creationId xmlns:a16="http://schemas.microsoft.com/office/drawing/2014/main" id="{8F1AE10E-9640-4A61-B61F-D03D25DFB32C}"/>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20">
            <a:extLst xmlns:a="http://schemas.openxmlformats.org/drawingml/2006/main">
              <a:ext uri="{FF2B5EF4-FFF2-40B4-BE49-F238E27FC236}">
                <a16:creationId xmlns:a16="http://schemas.microsoft.com/office/drawing/2014/main" id="{F1DEBE15-1AAE-4DA6-8D84-518E5FE5CB02}"/>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20</a:t>
            </a:r>
          </a:p>
        </p:txBody>
      </p:sp>
      <p:sp>
        <p:nvSpPr>
          <p:cNvPr id="11" name="Worked examples: transport and waste">
            <a:extLst xmlns:a="http://schemas.openxmlformats.org/drawingml/2006/main">
              <a:ext uri="{FF2B5EF4-FFF2-40B4-BE49-F238E27FC236}">
                <a16:creationId xmlns:a16="http://schemas.microsoft.com/office/drawing/2014/main" id="{F6BCA9A3-9C7B-4BF0-A966-C6471424B45B}"/>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Worked examples: transport and waste</a:t>
            </a:r>
          </a:p>
        </p:txBody>
      </p:sp>
      <p:sp>
        <p:nvSpPr>
          <p:cNvPr id="12" name="All quantities and factors are illustrative. The">
            <a:extLst xmlns:a="http://schemas.openxmlformats.org/drawingml/2006/main">
              <a:ext uri="{FF2B5EF4-FFF2-40B4-BE49-F238E27FC236}">
                <a16:creationId xmlns:a16="http://schemas.microsoft.com/office/drawing/2014/main" id="{977EC924-B90A-4EEF-BEA8-77E1D30D7D17}"/>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All quantities and factors are illustrative. They are not Matrix results or recommended factors.</a:t>
            </a:r>
          </a:p>
        </p:txBody>
      </p:sp>
      <p:sp>
        <p:nvSpPr>
          <p:cNvPr id="13" name="Third-party road haulage">
            <a:extLst xmlns:a="http://schemas.openxmlformats.org/drawingml/2006/main">
              <a:ext uri="{FF2B5EF4-FFF2-40B4-BE49-F238E27FC236}">
                <a16:creationId xmlns:a16="http://schemas.microsoft.com/office/drawing/2014/main" id="{FD3B2DAC-394D-44F2-9705-E852545F8889}"/>
              </a:ext>
            </a:extLst>
          </p:cNvPr>
          <p:cNvSpPr>
            <a:spLocks xmlns:a="http://schemas.openxmlformats.org/drawingml/2006/main" noGrp="1"/>
          </p:cNvSpPr>
          <p:nvPr/>
        </p:nvSpPr>
        <p:spPr>
          <a:xfrm xmlns:a="http://schemas.openxmlformats.org/drawingml/2006/main">
            <a:off x="1047750" y="395287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450" b="1">
                <a:solidFill>
                  <a:srgbClr val="B59A63"/>
                </a:solidFill>
                <a:latin typeface="Barlow SemiCondensed Bold"/>
                <a:ea typeface="Barlow SemiCondensed Bold"/>
                <a:cs typeface="Barlow SemiCondensed Bold"/>
              </a:defRPr>
            </a:defPPr>
          </a:lstStyle>
          <a:p xmlns:a="http://schemas.openxmlformats.org/drawingml/2006/main">
            <a:pPr algn="l">
              <a:defRPr sz="3450" b="1">
                <a:solidFill>
                  <a:srgbClr val="B59A63"/>
                </a:solidFill>
                <a:latin typeface="Barlow SemiCondensed Bold"/>
                <a:ea typeface="Barlow SemiCondensed Bold"/>
                <a:cs typeface="Barlow SemiCondensed Bold"/>
              </a:defRPr>
            </a:pPr>
            <a:r>
              <a:rPr sz="3450" b="1">
                <a:solidFill>
                  <a:srgbClr val="B59A63"/>
                </a:solidFill>
                <a:latin typeface="Barlow SemiCondensed Bold"/>
                <a:ea typeface="Barlow SemiCondensed Bold"/>
                <a:cs typeface="Barlow SemiCondensed Bold"/>
              </a:rPr>
              <a:t>Third-party road haulage</a:t>
            </a:r>
          </a:p>
        </p:txBody>
      </p:sp>
      <p:sp>
        <p:nvSpPr>
          <p:cNvPr id="14" name="20 tonnes × 100 km">
            <a:extLst xmlns:a="http://schemas.openxmlformats.org/drawingml/2006/main">
              <a:ext uri="{FF2B5EF4-FFF2-40B4-BE49-F238E27FC236}">
                <a16:creationId xmlns:a16="http://schemas.microsoft.com/office/drawing/2014/main" id="{8C051565-BD5F-47BF-B2EA-FB75F4F5B70C}"/>
              </a:ext>
            </a:extLst>
          </p:cNvPr>
          <p:cNvSpPr>
            <a:spLocks xmlns:a="http://schemas.openxmlformats.org/drawingml/2006/main" noGrp="1"/>
          </p:cNvSpPr>
          <p:nvPr/>
        </p:nvSpPr>
        <p:spPr>
          <a:xfrm xmlns:a="http://schemas.openxmlformats.org/drawingml/2006/main">
            <a:off x="1047750" y="4905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20 tonnes × 100 km</a:t>
            </a:r>
          </a:p>
        </p:txBody>
      </p:sp>
      <p:sp>
        <p:nvSpPr>
          <p:cNvPr id="15" name="× 0.10 kgCO₂e per tonne-km">
            <a:extLst xmlns:a="http://schemas.openxmlformats.org/drawingml/2006/main">
              <a:ext uri="{FF2B5EF4-FFF2-40B4-BE49-F238E27FC236}">
                <a16:creationId xmlns:a16="http://schemas.microsoft.com/office/drawing/2014/main" id="{F97E5244-111A-4AFA-A0C0-8AC7572901E0}"/>
              </a:ext>
            </a:extLst>
          </p:cNvPr>
          <p:cNvSpPr>
            <a:spLocks xmlns:a="http://schemas.openxmlformats.org/drawingml/2006/main" noGrp="1"/>
          </p:cNvSpPr>
          <p:nvPr/>
        </p:nvSpPr>
        <p:spPr>
          <a:xfrm xmlns:a="http://schemas.openxmlformats.org/drawingml/2006/main">
            <a:off x="1047750" y="5857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 0.10 kgCO₂e per tonne-km</a:t>
            </a:r>
          </a:p>
        </p:txBody>
      </p:sp>
      <p:sp>
        <p:nvSpPr>
          <p:cNvPr id="16" name="÷ 1,000 = 0.20 tCO₂e">
            <a:extLst xmlns:a="http://schemas.openxmlformats.org/drawingml/2006/main">
              <a:ext uri="{FF2B5EF4-FFF2-40B4-BE49-F238E27FC236}">
                <a16:creationId xmlns:a16="http://schemas.microsoft.com/office/drawing/2014/main" id="{0CA1DD7C-10F1-423F-952A-4670AF4CC2CF}"/>
              </a:ext>
            </a:extLst>
          </p:cNvPr>
          <p:cNvSpPr>
            <a:spLocks xmlns:a="http://schemas.openxmlformats.org/drawingml/2006/main" noGrp="1"/>
          </p:cNvSpPr>
          <p:nvPr/>
        </p:nvSpPr>
        <p:spPr>
          <a:xfrm xmlns:a="http://schemas.openxmlformats.org/drawingml/2006/main">
            <a:off x="1047750" y="6810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EEE8DC"/>
                </a:solidFill>
                <a:latin typeface="Barlow SemiCondensed Bold"/>
                <a:ea typeface="Barlow SemiCondensed Bold"/>
                <a:cs typeface="Barlow SemiCondensed Bold"/>
              </a:defRPr>
            </a:defPPr>
          </a:lstStyle>
          <a:p xmlns:a="http://schemas.openxmlformats.org/drawingml/2006/main">
            <a:pPr algn="l">
              <a:defRPr sz="3600" b="1">
                <a:solidFill>
                  <a:srgbClr val="EEE8DC"/>
                </a:solidFill>
                <a:latin typeface="Barlow SemiCondensed Bold"/>
                <a:ea typeface="Barlow SemiCondensed Bold"/>
                <a:cs typeface="Barlow SemiCondensed Bold"/>
              </a:defRPr>
            </a:pPr>
            <a:r>
              <a:rPr sz="3600" b="1">
                <a:solidFill>
                  <a:srgbClr val="EEE8DC"/>
                </a:solidFill>
                <a:latin typeface="Barlow SemiCondensed Bold"/>
                <a:ea typeface="Barlow SemiCondensed Bold"/>
                <a:cs typeface="Barlow SemiCondensed Bold"/>
              </a:rPr>
              <a:t>÷ 1,000 = 0.20 tCO₂e</a:t>
            </a:r>
          </a:p>
        </p:txBody>
      </p:sp>
      <p:sp>
        <p:nvSpPr>
          <p:cNvPr id="17" name="Check route, load and factor boundary.">
            <a:extLst xmlns:a="http://schemas.openxmlformats.org/drawingml/2006/main">
              <a:ext uri="{FF2B5EF4-FFF2-40B4-BE49-F238E27FC236}">
                <a16:creationId xmlns:a16="http://schemas.microsoft.com/office/drawing/2014/main" id="{BF292FBF-7A23-4C83-B699-BC9F0918EC9B}"/>
              </a:ext>
            </a:extLst>
          </p:cNvPr>
          <p:cNvSpPr>
            <a:spLocks xmlns:a="http://schemas.openxmlformats.org/drawingml/2006/main" noGrp="1"/>
          </p:cNvSpPr>
          <p:nvPr/>
        </p:nvSpPr>
        <p:spPr>
          <a:xfrm xmlns:a="http://schemas.openxmlformats.org/drawingml/2006/main">
            <a:off x="1047750" y="7762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Check route, load and factor boundary.</a:t>
            </a:r>
          </a:p>
        </p:txBody>
      </p:sp>
      <p:sp>
        <p:nvSpPr>
          <p:cNvPr id="18" name="Waste treatment">
            <a:extLst xmlns:a="http://schemas.openxmlformats.org/drawingml/2006/main">
              <a:ext uri="{FF2B5EF4-FFF2-40B4-BE49-F238E27FC236}">
                <a16:creationId xmlns:a16="http://schemas.microsoft.com/office/drawing/2014/main" id="{3061A26F-D1B9-4C81-BCFC-096880195D88}"/>
              </a:ext>
            </a:extLst>
          </p:cNvPr>
          <p:cNvSpPr>
            <a:spLocks xmlns:a="http://schemas.openxmlformats.org/drawingml/2006/main" noGrp="1"/>
          </p:cNvSpPr>
          <p:nvPr/>
        </p:nvSpPr>
        <p:spPr>
          <a:xfrm xmlns:a="http://schemas.openxmlformats.org/drawingml/2006/main">
            <a:off x="9286875" y="395287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450" b="1">
                <a:solidFill>
                  <a:srgbClr val="B59A63"/>
                </a:solidFill>
                <a:latin typeface="Barlow SemiCondensed Bold"/>
                <a:ea typeface="Barlow SemiCondensed Bold"/>
                <a:cs typeface="Barlow SemiCondensed Bold"/>
              </a:defRPr>
            </a:defPPr>
          </a:lstStyle>
          <a:p xmlns:a="http://schemas.openxmlformats.org/drawingml/2006/main">
            <a:pPr algn="l">
              <a:defRPr sz="3450" b="1">
                <a:solidFill>
                  <a:srgbClr val="B59A63"/>
                </a:solidFill>
                <a:latin typeface="Barlow SemiCondensed Bold"/>
                <a:ea typeface="Barlow SemiCondensed Bold"/>
                <a:cs typeface="Barlow SemiCondensed Bold"/>
              </a:defRPr>
            </a:pPr>
            <a:r>
              <a:rPr sz="3450" b="1">
                <a:solidFill>
                  <a:srgbClr val="B59A63"/>
                </a:solidFill>
                <a:latin typeface="Barlow SemiCondensed Bold"/>
                <a:ea typeface="Barlow SemiCondensed Bold"/>
                <a:cs typeface="Barlow SemiCondensed Bold"/>
              </a:rPr>
              <a:t>Waste treatment</a:t>
            </a:r>
          </a:p>
        </p:txBody>
      </p:sp>
      <p:sp>
        <p:nvSpPr>
          <p:cNvPr id="19" name="10 tonnes of one waste type">
            <a:extLst xmlns:a="http://schemas.openxmlformats.org/drawingml/2006/main">
              <a:ext uri="{FF2B5EF4-FFF2-40B4-BE49-F238E27FC236}">
                <a16:creationId xmlns:a16="http://schemas.microsoft.com/office/drawing/2014/main" id="{5D999B52-EEFC-4CD9-987D-20261218862D}"/>
              </a:ext>
            </a:extLst>
          </p:cNvPr>
          <p:cNvSpPr>
            <a:spLocks xmlns:a="http://schemas.openxmlformats.org/drawingml/2006/main" noGrp="1"/>
          </p:cNvSpPr>
          <p:nvPr/>
        </p:nvSpPr>
        <p:spPr>
          <a:xfrm xmlns:a="http://schemas.openxmlformats.org/drawingml/2006/main">
            <a:off x="9286875" y="4905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10 tonnes of one waste type</a:t>
            </a:r>
          </a:p>
        </p:txBody>
      </p:sp>
      <p:sp>
        <p:nvSpPr>
          <p:cNvPr id="20" name="× 500 kgCO₂e per tonne">
            <a:extLst xmlns:a="http://schemas.openxmlformats.org/drawingml/2006/main">
              <a:ext uri="{FF2B5EF4-FFF2-40B4-BE49-F238E27FC236}">
                <a16:creationId xmlns:a16="http://schemas.microsoft.com/office/drawing/2014/main" id="{A3E215C2-F468-4159-B5E5-81945723E8EB}"/>
              </a:ext>
            </a:extLst>
          </p:cNvPr>
          <p:cNvSpPr>
            <a:spLocks xmlns:a="http://schemas.openxmlformats.org/drawingml/2006/main" noGrp="1"/>
          </p:cNvSpPr>
          <p:nvPr/>
        </p:nvSpPr>
        <p:spPr>
          <a:xfrm xmlns:a="http://schemas.openxmlformats.org/drawingml/2006/main">
            <a:off x="9286875" y="5857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 500 kgCO₂e per tonne</a:t>
            </a:r>
          </a:p>
        </p:txBody>
      </p:sp>
      <p:sp>
        <p:nvSpPr>
          <p:cNvPr id="21" name="÷ 1,000 = 5.0 tCO₂e">
            <a:extLst xmlns:a="http://schemas.openxmlformats.org/drawingml/2006/main">
              <a:ext uri="{FF2B5EF4-FFF2-40B4-BE49-F238E27FC236}">
                <a16:creationId xmlns:a16="http://schemas.microsoft.com/office/drawing/2014/main" id="{D3CC0D07-FA8B-425E-96D8-84348E0CA48D}"/>
              </a:ext>
            </a:extLst>
          </p:cNvPr>
          <p:cNvSpPr>
            <a:spLocks xmlns:a="http://schemas.openxmlformats.org/drawingml/2006/main" noGrp="1"/>
          </p:cNvSpPr>
          <p:nvPr/>
        </p:nvSpPr>
        <p:spPr>
          <a:xfrm xmlns:a="http://schemas.openxmlformats.org/drawingml/2006/main">
            <a:off x="9286875" y="6810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EEE8DC"/>
                </a:solidFill>
                <a:latin typeface="Barlow SemiCondensed Bold"/>
                <a:ea typeface="Barlow SemiCondensed Bold"/>
                <a:cs typeface="Barlow SemiCondensed Bold"/>
              </a:defRPr>
            </a:defPPr>
          </a:lstStyle>
          <a:p xmlns:a="http://schemas.openxmlformats.org/drawingml/2006/main">
            <a:pPr algn="l">
              <a:defRPr sz="3600" b="1">
                <a:solidFill>
                  <a:srgbClr val="EEE8DC"/>
                </a:solidFill>
                <a:latin typeface="Barlow SemiCondensed Bold"/>
                <a:ea typeface="Barlow SemiCondensed Bold"/>
                <a:cs typeface="Barlow SemiCondensed Bold"/>
              </a:defRPr>
            </a:pPr>
            <a:r>
              <a:rPr sz="3600" b="1">
                <a:solidFill>
                  <a:srgbClr val="EEE8DC"/>
                </a:solidFill>
                <a:latin typeface="Barlow SemiCondensed Bold"/>
                <a:ea typeface="Barlow SemiCondensed Bold"/>
                <a:cs typeface="Barlow SemiCondensed Bold"/>
              </a:rPr>
              <a:t>÷ 1,000 = 5.0 tCO₂e</a:t>
            </a:r>
          </a:p>
        </p:txBody>
      </p:sp>
      <p:sp>
        <p:nvSpPr>
          <p:cNvPr id="22" name="Check waste type and treatment route.">
            <a:extLst xmlns:a="http://schemas.openxmlformats.org/drawingml/2006/main">
              <a:ext uri="{FF2B5EF4-FFF2-40B4-BE49-F238E27FC236}">
                <a16:creationId xmlns:a16="http://schemas.microsoft.com/office/drawing/2014/main" id="{E7291606-B740-4978-81BD-7D61B0E6F1F9}"/>
              </a:ext>
            </a:extLst>
          </p:cNvPr>
          <p:cNvSpPr>
            <a:spLocks xmlns:a="http://schemas.openxmlformats.org/drawingml/2006/main" noGrp="1"/>
          </p:cNvSpPr>
          <p:nvPr/>
        </p:nvSpPr>
        <p:spPr>
          <a:xfrm xmlns:a="http://schemas.openxmlformats.org/drawingml/2006/main">
            <a:off x="9286875" y="7762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Check waste type and treatment route.</a:t>
            </a:r>
          </a:p>
        </p:txBody>
      </p:sp>
    </p:spTree>
    <p:extLst>
      <p:ext uri="{BB962C8B-B14F-4D97-AF65-F5344CB8AC3E}">
        <p14:creationId xmlns:p14="http://schemas.microsoft.com/office/powerpoint/2010/main" val="1454311122"/>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b39cf7bf145c4076"/>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90c7cccd2e82490d"/>
            <a:stretch>
              <a:fillRect l="0" t="0" r="0" b="0"/>
            </a:stretch>
          </a:blipFill>
        </p:spPr>
      </p:sp>
      <p:sp>
        <p:nvSpPr>
          <p:cNvPr id="9" name="JRC  /  MATRIX SCOPE 3">
            <a:extLst xmlns:a="http://schemas.openxmlformats.org/drawingml/2006/main">
              <a:ext uri="{FF2B5EF4-FFF2-40B4-BE49-F238E27FC236}">
                <a16:creationId xmlns:a16="http://schemas.microsoft.com/office/drawing/2014/main" id="{DAAE5240-EC98-4E30-B669-59A5E4273D2B}"/>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21">
            <a:extLst xmlns:a="http://schemas.openxmlformats.org/drawingml/2006/main">
              <a:ext uri="{FF2B5EF4-FFF2-40B4-BE49-F238E27FC236}">
                <a16:creationId xmlns:a16="http://schemas.microsoft.com/office/drawing/2014/main" id="{D7C6219D-0034-4752-89EC-18E8C2D0F682}"/>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21</a:t>
            </a:r>
          </a:p>
        </p:txBody>
      </p:sp>
      <p:sp>
        <p:nvSpPr>
          <p:cNvPr id="11" name="Commuting and the use of sold buildings">
            <a:extLst xmlns:a="http://schemas.openxmlformats.org/drawingml/2006/main">
              <a:ext uri="{FF2B5EF4-FFF2-40B4-BE49-F238E27FC236}">
                <a16:creationId xmlns:a16="http://schemas.microsoft.com/office/drawing/2014/main" id="{AC4A9142-CF50-482C-BBE3-E886530C247E}"/>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Commuting and the use of sold buildings</a:t>
            </a:r>
          </a:p>
        </p:txBody>
      </p:sp>
      <p:sp>
        <p:nvSpPr>
          <p:cNvPr id="12" name="Illustrative only. Real estimates require covera">
            <a:extLst xmlns:a="http://schemas.openxmlformats.org/drawingml/2006/main">
              <a:ext uri="{FF2B5EF4-FFF2-40B4-BE49-F238E27FC236}">
                <a16:creationId xmlns:a16="http://schemas.microsoft.com/office/drawing/2014/main" id="{75E27069-8623-4C23-B61B-F895517C2FC3}"/>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Illustrative only. Real estimates require coverage, occupancy, service-life and factor assumptions.</a:t>
            </a:r>
          </a:p>
        </p:txBody>
      </p:sp>
      <p:sp>
        <p:nvSpPr>
          <p:cNvPr id="13" name="Employee commuting">
            <a:extLst xmlns:a="http://schemas.openxmlformats.org/drawingml/2006/main">
              <a:ext uri="{FF2B5EF4-FFF2-40B4-BE49-F238E27FC236}">
                <a16:creationId xmlns:a16="http://schemas.microsoft.com/office/drawing/2014/main" id="{DC2F55F9-9C53-48B7-B32B-AC240EB9FA31}"/>
              </a:ext>
            </a:extLst>
          </p:cNvPr>
          <p:cNvSpPr>
            <a:spLocks xmlns:a="http://schemas.openxmlformats.org/drawingml/2006/main" noGrp="1"/>
          </p:cNvSpPr>
          <p:nvPr/>
        </p:nvSpPr>
        <p:spPr>
          <a:xfrm xmlns:a="http://schemas.openxmlformats.org/drawingml/2006/main">
            <a:off x="1047750" y="395287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450" b="1">
                <a:solidFill>
                  <a:srgbClr val="B59A63"/>
                </a:solidFill>
                <a:latin typeface="Barlow SemiCondensed Bold"/>
                <a:ea typeface="Barlow SemiCondensed Bold"/>
                <a:cs typeface="Barlow SemiCondensed Bold"/>
              </a:defRPr>
            </a:defPPr>
          </a:lstStyle>
          <a:p xmlns:a="http://schemas.openxmlformats.org/drawingml/2006/main">
            <a:pPr algn="l">
              <a:defRPr sz="3450" b="1">
                <a:solidFill>
                  <a:srgbClr val="B59A63"/>
                </a:solidFill>
                <a:latin typeface="Barlow SemiCondensed Bold"/>
                <a:ea typeface="Barlow SemiCondensed Bold"/>
                <a:cs typeface="Barlow SemiCondensed Bold"/>
              </a:defRPr>
            </a:pPr>
            <a:r>
              <a:rPr sz="3450" b="1">
                <a:solidFill>
                  <a:srgbClr val="B59A63"/>
                </a:solidFill>
                <a:latin typeface="Barlow SemiCondensed Bold"/>
                <a:ea typeface="Barlow SemiCondensed Bold"/>
                <a:cs typeface="Barlow SemiCondensed Bold"/>
              </a:rPr>
              <a:t>Employee commuting</a:t>
            </a:r>
          </a:p>
        </p:txBody>
      </p:sp>
      <p:sp>
        <p:nvSpPr>
          <p:cNvPr id="14" name="100 people × 20 return km">
            <a:extLst xmlns:a="http://schemas.openxmlformats.org/drawingml/2006/main">
              <a:ext uri="{FF2B5EF4-FFF2-40B4-BE49-F238E27FC236}">
                <a16:creationId xmlns:a16="http://schemas.microsoft.com/office/drawing/2014/main" id="{434289B9-6847-4524-AC22-E7EC5E0F6304}"/>
              </a:ext>
            </a:extLst>
          </p:cNvPr>
          <p:cNvSpPr>
            <a:spLocks xmlns:a="http://schemas.openxmlformats.org/drawingml/2006/main" noGrp="1"/>
          </p:cNvSpPr>
          <p:nvPr/>
        </p:nvSpPr>
        <p:spPr>
          <a:xfrm xmlns:a="http://schemas.openxmlformats.org/drawingml/2006/main">
            <a:off x="1047750" y="4905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100 people × 20 return km</a:t>
            </a:r>
          </a:p>
        </p:txBody>
      </p:sp>
      <p:sp>
        <p:nvSpPr>
          <p:cNvPr id="15" name="× 200 days × 0.15 kgCO₂e/km">
            <a:extLst xmlns:a="http://schemas.openxmlformats.org/drawingml/2006/main">
              <a:ext uri="{FF2B5EF4-FFF2-40B4-BE49-F238E27FC236}">
                <a16:creationId xmlns:a16="http://schemas.microsoft.com/office/drawing/2014/main" id="{418BEA22-16F6-44F7-8FD3-B81DBC45D2D8}"/>
              </a:ext>
            </a:extLst>
          </p:cNvPr>
          <p:cNvSpPr>
            <a:spLocks xmlns:a="http://schemas.openxmlformats.org/drawingml/2006/main" noGrp="1"/>
          </p:cNvSpPr>
          <p:nvPr/>
        </p:nvSpPr>
        <p:spPr>
          <a:xfrm xmlns:a="http://schemas.openxmlformats.org/drawingml/2006/main">
            <a:off x="1047750" y="5857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 200 days × 0.15 kgCO₂e/km</a:t>
            </a:r>
          </a:p>
        </p:txBody>
      </p:sp>
      <p:sp>
        <p:nvSpPr>
          <p:cNvPr id="16" name="÷ 1,000 = 60 tCO₂e">
            <a:extLst xmlns:a="http://schemas.openxmlformats.org/drawingml/2006/main">
              <a:ext uri="{FF2B5EF4-FFF2-40B4-BE49-F238E27FC236}">
                <a16:creationId xmlns:a16="http://schemas.microsoft.com/office/drawing/2014/main" id="{ADE9060D-950C-48C6-BE8A-E8CE4D10628A}"/>
              </a:ext>
            </a:extLst>
          </p:cNvPr>
          <p:cNvSpPr>
            <a:spLocks xmlns:a="http://schemas.openxmlformats.org/drawingml/2006/main" noGrp="1"/>
          </p:cNvSpPr>
          <p:nvPr/>
        </p:nvSpPr>
        <p:spPr>
          <a:xfrm xmlns:a="http://schemas.openxmlformats.org/drawingml/2006/main">
            <a:off x="1047750" y="6810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EEE8DC"/>
                </a:solidFill>
                <a:latin typeface="Barlow SemiCondensed Bold"/>
                <a:ea typeface="Barlow SemiCondensed Bold"/>
                <a:cs typeface="Barlow SemiCondensed Bold"/>
              </a:defRPr>
            </a:defPPr>
          </a:lstStyle>
          <a:p xmlns:a="http://schemas.openxmlformats.org/drawingml/2006/main">
            <a:pPr algn="l">
              <a:defRPr sz="3600" b="1">
                <a:solidFill>
                  <a:srgbClr val="EEE8DC"/>
                </a:solidFill>
                <a:latin typeface="Barlow SemiCondensed Bold"/>
                <a:ea typeface="Barlow SemiCondensed Bold"/>
                <a:cs typeface="Barlow SemiCondensed Bold"/>
              </a:defRPr>
            </a:pPr>
            <a:r>
              <a:rPr sz="3600" b="1">
                <a:solidFill>
                  <a:srgbClr val="EEE8DC"/>
                </a:solidFill>
                <a:latin typeface="Barlow SemiCondensed Bold"/>
                <a:ea typeface="Barlow SemiCondensed Bold"/>
                <a:cs typeface="Barlow SemiCondensed Bold"/>
              </a:rPr>
              <a:t>÷ 1,000 = 60 tCO₂e</a:t>
            </a:r>
          </a:p>
        </p:txBody>
      </p:sp>
      <p:sp>
        <p:nvSpPr>
          <p:cNvPr id="17" name="Factor basis and occupancy must match.">
            <a:extLst xmlns:a="http://schemas.openxmlformats.org/drawingml/2006/main">
              <a:ext uri="{FF2B5EF4-FFF2-40B4-BE49-F238E27FC236}">
                <a16:creationId xmlns:a16="http://schemas.microsoft.com/office/drawing/2014/main" id="{3BFEF967-1D73-4D5D-BE4A-AEFAAF7780FA}"/>
              </a:ext>
            </a:extLst>
          </p:cNvPr>
          <p:cNvSpPr>
            <a:spLocks xmlns:a="http://schemas.openxmlformats.org/drawingml/2006/main" noGrp="1"/>
          </p:cNvSpPr>
          <p:nvPr/>
        </p:nvSpPr>
        <p:spPr>
          <a:xfrm xmlns:a="http://schemas.openxmlformats.org/drawingml/2006/main">
            <a:off x="1047750" y="7762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Factor basis and occupancy must match.</a:t>
            </a:r>
          </a:p>
        </p:txBody>
      </p:sp>
      <p:sp>
        <p:nvSpPr>
          <p:cNvPr id="18" name="Sold-building use">
            <a:extLst xmlns:a="http://schemas.openxmlformats.org/drawingml/2006/main">
              <a:ext uri="{FF2B5EF4-FFF2-40B4-BE49-F238E27FC236}">
                <a16:creationId xmlns:a16="http://schemas.microsoft.com/office/drawing/2014/main" id="{FFB2082F-AC11-4AB0-AE14-DB42C3196D23}"/>
              </a:ext>
            </a:extLst>
          </p:cNvPr>
          <p:cNvSpPr>
            <a:spLocks xmlns:a="http://schemas.openxmlformats.org/drawingml/2006/main" noGrp="1"/>
          </p:cNvSpPr>
          <p:nvPr/>
        </p:nvSpPr>
        <p:spPr>
          <a:xfrm xmlns:a="http://schemas.openxmlformats.org/drawingml/2006/main">
            <a:off x="9286875" y="3952875"/>
            <a:ext cx="7429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450" b="1">
                <a:solidFill>
                  <a:srgbClr val="B59A63"/>
                </a:solidFill>
                <a:latin typeface="Barlow SemiCondensed Bold"/>
                <a:ea typeface="Barlow SemiCondensed Bold"/>
                <a:cs typeface="Barlow SemiCondensed Bold"/>
              </a:defRPr>
            </a:defPPr>
          </a:lstStyle>
          <a:p xmlns:a="http://schemas.openxmlformats.org/drawingml/2006/main">
            <a:pPr algn="l">
              <a:defRPr sz="3450" b="1">
                <a:solidFill>
                  <a:srgbClr val="B59A63"/>
                </a:solidFill>
                <a:latin typeface="Barlow SemiCondensed Bold"/>
                <a:ea typeface="Barlow SemiCondensed Bold"/>
                <a:cs typeface="Barlow SemiCondensed Bold"/>
              </a:defRPr>
            </a:pPr>
            <a:r>
              <a:rPr sz="3450" b="1">
                <a:solidFill>
                  <a:srgbClr val="B59A63"/>
                </a:solidFill>
                <a:latin typeface="Barlow SemiCondensed Bold"/>
                <a:ea typeface="Barlow SemiCondensed Bold"/>
                <a:cs typeface="Barlow SemiCondensed Bold"/>
              </a:rPr>
              <a:t>Sold-building use</a:t>
            </a:r>
          </a:p>
        </p:txBody>
      </p:sp>
      <p:sp>
        <p:nvSpPr>
          <p:cNvPr id="19" name="10,000 m² × 50 kWh/m²/year">
            <a:extLst xmlns:a="http://schemas.openxmlformats.org/drawingml/2006/main">
              <a:ext uri="{FF2B5EF4-FFF2-40B4-BE49-F238E27FC236}">
                <a16:creationId xmlns:a16="http://schemas.microsoft.com/office/drawing/2014/main" id="{6A548040-F42C-4744-A3CD-FA896BDC1E81}"/>
              </a:ext>
            </a:extLst>
          </p:cNvPr>
          <p:cNvSpPr>
            <a:spLocks xmlns:a="http://schemas.openxmlformats.org/drawingml/2006/main" noGrp="1"/>
          </p:cNvSpPr>
          <p:nvPr/>
        </p:nvSpPr>
        <p:spPr>
          <a:xfrm xmlns:a="http://schemas.openxmlformats.org/drawingml/2006/main">
            <a:off x="9286875" y="4905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10,000 m² × 50 kWh/m²/year</a:t>
            </a:r>
          </a:p>
        </p:txBody>
      </p:sp>
      <p:sp>
        <p:nvSpPr>
          <p:cNvPr id="20" name="× 30 years × 0.5 kgCO₂e/kWh">
            <a:extLst xmlns:a="http://schemas.openxmlformats.org/drawingml/2006/main">
              <a:ext uri="{FF2B5EF4-FFF2-40B4-BE49-F238E27FC236}">
                <a16:creationId xmlns:a16="http://schemas.microsoft.com/office/drawing/2014/main" id="{B853097B-BC17-44C2-B99A-86595F909821}"/>
              </a:ext>
            </a:extLst>
          </p:cNvPr>
          <p:cNvSpPr>
            <a:spLocks xmlns:a="http://schemas.openxmlformats.org/drawingml/2006/main" noGrp="1"/>
          </p:cNvSpPr>
          <p:nvPr/>
        </p:nvSpPr>
        <p:spPr>
          <a:xfrm xmlns:a="http://schemas.openxmlformats.org/drawingml/2006/main">
            <a:off x="9286875" y="5857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 30 years × 0.5 kgCO₂e/kWh</a:t>
            </a:r>
          </a:p>
        </p:txBody>
      </p:sp>
      <p:sp>
        <p:nvSpPr>
          <p:cNvPr id="21" name="÷ 1,000 = 7,500 tCO₂e">
            <a:extLst xmlns:a="http://schemas.openxmlformats.org/drawingml/2006/main">
              <a:ext uri="{FF2B5EF4-FFF2-40B4-BE49-F238E27FC236}">
                <a16:creationId xmlns:a16="http://schemas.microsoft.com/office/drawing/2014/main" id="{A803F3ED-15D0-4EB2-9808-9B3DFB95EAAE}"/>
              </a:ext>
            </a:extLst>
          </p:cNvPr>
          <p:cNvSpPr>
            <a:spLocks xmlns:a="http://schemas.openxmlformats.org/drawingml/2006/main" noGrp="1"/>
          </p:cNvSpPr>
          <p:nvPr/>
        </p:nvSpPr>
        <p:spPr>
          <a:xfrm xmlns:a="http://schemas.openxmlformats.org/drawingml/2006/main">
            <a:off x="9286875" y="68103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00" b="1">
                <a:solidFill>
                  <a:srgbClr val="EEE8DC"/>
                </a:solidFill>
                <a:latin typeface="Barlow SemiCondensed Bold"/>
                <a:ea typeface="Barlow SemiCondensed Bold"/>
                <a:cs typeface="Barlow SemiCondensed Bold"/>
              </a:defRPr>
            </a:defPPr>
          </a:lstStyle>
          <a:p xmlns:a="http://schemas.openxmlformats.org/drawingml/2006/main">
            <a:pPr algn="l">
              <a:defRPr sz="3600" b="1">
                <a:solidFill>
                  <a:srgbClr val="EEE8DC"/>
                </a:solidFill>
                <a:latin typeface="Barlow SemiCondensed Bold"/>
                <a:ea typeface="Barlow SemiCondensed Bold"/>
                <a:cs typeface="Barlow SemiCondensed Bold"/>
              </a:defRPr>
            </a:pPr>
            <a:r>
              <a:rPr sz="3600" b="1">
                <a:solidFill>
                  <a:srgbClr val="EEE8DC"/>
                </a:solidFill>
                <a:latin typeface="Barlow SemiCondensed Bold"/>
                <a:ea typeface="Barlow SemiCondensed Bold"/>
                <a:cs typeface="Barlow SemiCondensed Bold"/>
              </a:rPr>
              <a:t>÷ 1,000 = 7,500 tCO₂e</a:t>
            </a:r>
          </a:p>
        </p:txBody>
      </p:sp>
      <p:sp>
        <p:nvSpPr>
          <p:cNvPr id="22" name="Lifetime model, not annual site emissions.">
            <a:extLst xmlns:a="http://schemas.openxmlformats.org/drawingml/2006/main">
              <a:ext uri="{FF2B5EF4-FFF2-40B4-BE49-F238E27FC236}">
                <a16:creationId xmlns:a16="http://schemas.microsoft.com/office/drawing/2014/main" id="{F7639C6F-1ACE-4164-80B2-9EBB9605E6FF}"/>
              </a:ext>
            </a:extLst>
          </p:cNvPr>
          <p:cNvSpPr>
            <a:spLocks xmlns:a="http://schemas.openxmlformats.org/drawingml/2006/main" noGrp="1"/>
          </p:cNvSpPr>
          <p:nvPr/>
        </p:nvSpPr>
        <p:spPr>
          <a:xfrm xmlns:a="http://schemas.openxmlformats.org/drawingml/2006/main">
            <a:off x="9286875" y="7762875"/>
            <a:ext cx="74295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850" b="0">
                <a:solidFill>
                  <a:srgbClr val="EEE8DC"/>
                </a:solidFill>
                <a:latin typeface="Antic"/>
                <a:ea typeface="Antic"/>
                <a:cs typeface="Antic"/>
              </a:defRPr>
            </a:defPPr>
          </a:lstStyle>
          <a:p xmlns:a="http://schemas.openxmlformats.org/drawingml/2006/main">
            <a:pPr algn="l">
              <a:defRPr sz="2850" b="0">
                <a:solidFill>
                  <a:srgbClr val="EEE8DC"/>
                </a:solidFill>
                <a:latin typeface="Antic"/>
                <a:ea typeface="Antic"/>
                <a:cs typeface="Antic"/>
              </a:defRPr>
            </a:pPr>
            <a:r>
              <a:rPr sz="2850" b="0">
                <a:solidFill>
                  <a:srgbClr val="EEE8DC"/>
                </a:solidFill>
                <a:latin typeface="Antic"/>
                <a:ea typeface="Antic"/>
                <a:cs typeface="Antic"/>
              </a:rPr>
              <a:t>Lifetime model, not annual site emissions.</a:t>
            </a:r>
          </a:p>
        </p:txBody>
      </p:sp>
    </p:spTree>
    <p:extLst>
      <p:ext uri="{BB962C8B-B14F-4D97-AF65-F5344CB8AC3E}">
        <p14:creationId xmlns:p14="http://schemas.microsoft.com/office/powerpoint/2010/main" val="1454311122"/>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a06af241858a460e"/>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fbe14f9684d84ae2"/>
            <a:stretch>
              <a:fillRect l="0" t="0" r="0" b="0"/>
            </a:stretch>
          </a:blipFill>
        </p:spPr>
      </p:sp>
      <p:sp>
        <p:nvSpPr>
          <p:cNvPr id="9" name="JRC  /  MATRIX SCOPE 3">
            <a:extLst xmlns:a="http://schemas.openxmlformats.org/drawingml/2006/main">
              <a:ext uri="{FF2B5EF4-FFF2-40B4-BE49-F238E27FC236}">
                <a16:creationId xmlns:a16="http://schemas.microsoft.com/office/drawing/2014/main" id="{78CE38A2-5BC5-49B7-80F8-9FC75AF96B02}"/>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22">
            <a:extLst xmlns:a="http://schemas.openxmlformats.org/drawingml/2006/main">
              <a:ext uri="{FF2B5EF4-FFF2-40B4-BE49-F238E27FC236}">
                <a16:creationId xmlns:a16="http://schemas.microsoft.com/office/drawing/2014/main" id="{6403AD23-7720-4908-9743-E3B7E174DF41}"/>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22</a:t>
            </a:r>
          </a:p>
        </p:txBody>
      </p:sp>
      <p:sp>
        <p:nvSpPr>
          <p:cNvPr id="11" name="Checks before a number reaches the report">
            <a:extLst xmlns:a="http://schemas.openxmlformats.org/drawingml/2006/main">
              <a:ext uri="{FF2B5EF4-FFF2-40B4-BE49-F238E27FC236}">
                <a16:creationId xmlns:a16="http://schemas.microsoft.com/office/drawing/2014/main" id="{9CB83888-521A-4EA7-A496-3291BEA983BB}"/>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Checks before a number reaches the report</a:t>
            </a:r>
          </a:p>
        </p:txBody>
      </p:sp>
      <p:sp>
        <p:nvSpPr>
          <p:cNvPr id="12" name="A missing record is a gap to resolve or estimate">
            <a:extLst xmlns:a="http://schemas.openxmlformats.org/drawingml/2006/main">
              <a:ext uri="{FF2B5EF4-FFF2-40B4-BE49-F238E27FC236}">
                <a16:creationId xmlns:a16="http://schemas.microsoft.com/office/drawing/2014/main" id="{B2505892-ABDB-4225-AE31-33E2A06DB6C5}"/>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A missing record is a gap to resolve or estimate transparently. It is not evidence of zero emissions.</a:t>
            </a:r>
          </a:p>
        </p:txBody>
      </p:sp>
      <p:sp>
        <p:nvSpPr>
          <p:cNvPr id="13" name="Coverage">
            <a:extLst xmlns:a="http://schemas.openxmlformats.org/drawingml/2006/main">
              <a:ext uri="{FF2B5EF4-FFF2-40B4-BE49-F238E27FC236}">
                <a16:creationId xmlns:a16="http://schemas.microsoft.com/office/drawing/2014/main" id="{AB67A76C-0831-42AB-9CE2-4080DFA81ABA}"/>
              </a:ext>
            </a:extLst>
          </p:cNvPr>
          <p:cNvSpPr>
            <a:spLocks xmlns:a="http://schemas.openxmlformats.org/drawingml/2006/main" noGrp="1"/>
          </p:cNvSpPr>
          <p:nvPr/>
        </p:nvSpPr>
        <p:spPr>
          <a:xfrm xmlns:a="http://schemas.openxmlformats.org/drawingml/2006/main">
            <a:off x="1047750" y="395287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Coverage</a:t>
            </a:r>
          </a:p>
        </p:txBody>
      </p:sp>
      <p:sp>
        <p:nvSpPr>
          <p:cNvPr id="14" name="Entities, sites, months and suppliers match the ">
            <a:extLst xmlns:a="http://schemas.openxmlformats.org/drawingml/2006/main">
              <a:ext uri="{FF2B5EF4-FFF2-40B4-BE49-F238E27FC236}">
                <a16:creationId xmlns:a16="http://schemas.microsoft.com/office/drawing/2014/main" id="{7C58A039-CB15-428A-BB5A-F691351FC8B4}"/>
              </a:ext>
            </a:extLst>
          </p:cNvPr>
          <p:cNvSpPr>
            <a:spLocks xmlns:a="http://schemas.openxmlformats.org/drawingml/2006/main" noGrp="1"/>
          </p:cNvSpPr>
          <p:nvPr/>
        </p:nvSpPr>
        <p:spPr>
          <a:xfrm xmlns:a="http://schemas.openxmlformats.org/drawingml/2006/main">
            <a:off x="5000625" y="395287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Entities, sites, months and suppliers match the approved boundary.</a:t>
            </a:r>
          </a:p>
        </p:txBody>
      </p:sp>
      <p:sp>
        <p:nvSpPr>
          <p:cNvPr id="15" name="Calculation">
            <a:extLst xmlns:a="http://schemas.openxmlformats.org/drawingml/2006/main">
              <a:ext uri="{FF2B5EF4-FFF2-40B4-BE49-F238E27FC236}">
                <a16:creationId xmlns:a16="http://schemas.microsoft.com/office/drawing/2014/main" id="{DEBB5231-67EF-418C-AF6C-AC662EC8EA25}"/>
              </a:ext>
            </a:extLst>
          </p:cNvPr>
          <p:cNvSpPr>
            <a:spLocks xmlns:a="http://schemas.openxmlformats.org/drawingml/2006/main" noGrp="1"/>
          </p:cNvSpPr>
          <p:nvPr/>
        </p:nvSpPr>
        <p:spPr>
          <a:xfrm xmlns:a="http://schemas.openxmlformats.org/drawingml/2006/main">
            <a:off x="1047750" y="514350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Calculation</a:t>
            </a:r>
          </a:p>
        </p:txBody>
      </p:sp>
      <p:sp>
        <p:nvSpPr>
          <p:cNvPr id="16" name="Units, factor version and conversion are reprodu">
            <a:extLst xmlns:a="http://schemas.openxmlformats.org/drawingml/2006/main">
              <a:ext uri="{FF2B5EF4-FFF2-40B4-BE49-F238E27FC236}">
                <a16:creationId xmlns:a16="http://schemas.microsoft.com/office/drawing/2014/main" id="{7D8A6A61-0BDA-4999-A7A9-0E3E7854D21C}"/>
              </a:ext>
            </a:extLst>
          </p:cNvPr>
          <p:cNvSpPr>
            <a:spLocks xmlns:a="http://schemas.openxmlformats.org/drawingml/2006/main" noGrp="1"/>
          </p:cNvSpPr>
          <p:nvPr/>
        </p:nvSpPr>
        <p:spPr>
          <a:xfrm xmlns:a="http://schemas.openxmlformats.org/drawingml/2006/main">
            <a:off x="5000625" y="514350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Units, factor version and conversion are reproducible.</a:t>
            </a:r>
          </a:p>
        </p:txBody>
      </p:sp>
      <p:sp>
        <p:nvSpPr>
          <p:cNvPr id="17" name="Reconciliation">
            <a:extLst xmlns:a="http://schemas.openxmlformats.org/drawingml/2006/main">
              <a:ext uri="{FF2B5EF4-FFF2-40B4-BE49-F238E27FC236}">
                <a16:creationId xmlns:a16="http://schemas.microsoft.com/office/drawing/2014/main" id="{AE2B962E-76CA-4AEA-A880-0A0DDD3AA62D}"/>
              </a:ext>
            </a:extLst>
          </p:cNvPr>
          <p:cNvSpPr>
            <a:spLocks xmlns:a="http://schemas.openxmlformats.org/drawingml/2006/main" noGrp="1"/>
          </p:cNvSpPr>
          <p:nvPr/>
        </p:nvSpPr>
        <p:spPr>
          <a:xfrm xmlns:a="http://schemas.openxmlformats.org/drawingml/2006/main">
            <a:off x="1047750" y="6334125"/>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Reconciliation</a:t>
            </a:r>
          </a:p>
        </p:txBody>
      </p:sp>
      <p:sp>
        <p:nvSpPr>
          <p:cNvPr id="18" name="Totals agree with source records. Duplicate acti">
            <a:extLst xmlns:a="http://schemas.openxmlformats.org/drawingml/2006/main">
              <a:ext uri="{FF2B5EF4-FFF2-40B4-BE49-F238E27FC236}">
                <a16:creationId xmlns:a16="http://schemas.microsoft.com/office/drawing/2014/main" id="{B60D0AD1-0567-46EA-8D37-B1D4CD11CBA2}"/>
              </a:ext>
            </a:extLst>
          </p:cNvPr>
          <p:cNvSpPr>
            <a:spLocks xmlns:a="http://schemas.openxmlformats.org/drawingml/2006/main" noGrp="1"/>
          </p:cNvSpPr>
          <p:nvPr/>
        </p:nvSpPr>
        <p:spPr>
          <a:xfrm xmlns:a="http://schemas.openxmlformats.org/drawingml/2006/main">
            <a:off x="5000625" y="6334125"/>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Totals agree with source records. Duplicate activity stays out.</a:t>
            </a:r>
          </a:p>
        </p:txBody>
      </p:sp>
      <p:sp>
        <p:nvSpPr>
          <p:cNvPr id="19" name="Review">
            <a:extLst xmlns:a="http://schemas.openxmlformats.org/drawingml/2006/main">
              <a:ext uri="{FF2B5EF4-FFF2-40B4-BE49-F238E27FC236}">
                <a16:creationId xmlns:a16="http://schemas.microsoft.com/office/drawing/2014/main" id="{07EC1568-A15F-4CC8-96AF-708AF9CFB90B}"/>
              </a:ext>
            </a:extLst>
          </p:cNvPr>
          <p:cNvSpPr>
            <a:spLocks xmlns:a="http://schemas.openxmlformats.org/drawingml/2006/main" noGrp="1"/>
          </p:cNvSpPr>
          <p:nvPr/>
        </p:nvSpPr>
        <p:spPr>
          <a:xfrm xmlns:a="http://schemas.openxmlformats.org/drawingml/2006/main">
            <a:off x="1047750" y="7524750"/>
            <a:ext cx="3571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150" b="1">
                <a:solidFill>
                  <a:srgbClr val="B59A63"/>
                </a:solidFill>
                <a:latin typeface="Barlow SemiCondensed Bold"/>
                <a:ea typeface="Barlow SemiCondensed Bold"/>
                <a:cs typeface="Barlow SemiCondensed Bold"/>
              </a:defRPr>
            </a:defPPr>
          </a:lstStyle>
          <a:p xmlns:a="http://schemas.openxmlformats.org/drawingml/2006/main">
            <a:pPr algn="l">
              <a:defRPr sz="3150" b="1">
                <a:solidFill>
                  <a:srgbClr val="B59A63"/>
                </a:solidFill>
                <a:latin typeface="Barlow SemiCondensed Bold"/>
                <a:ea typeface="Barlow SemiCondensed Bold"/>
                <a:cs typeface="Barlow SemiCondensed Bold"/>
              </a:defRPr>
            </a:pPr>
            <a:r>
              <a:rPr sz="3150" b="1">
                <a:solidFill>
                  <a:srgbClr val="B59A63"/>
                </a:solidFill>
                <a:latin typeface="Barlow SemiCondensed Bold"/>
                <a:ea typeface="Barlow SemiCondensed Bold"/>
                <a:cs typeface="Barlow SemiCondensed Bold"/>
              </a:rPr>
              <a:t>Review</a:t>
            </a:r>
          </a:p>
        </p:txBody>
      </p:sp>
      <p:sp>
        <p:nvSpPr>
          <p:cNvPr id="20" name="PIC confirms records. JRC reviews methods. Manag">
            <a:extLst xmlns:a="http://schemas.openxmlformats.org/drawingml/2006/main">
              <a:ext uri="{FF2B5EF4-FFF2-40B4-BE49-F238E27FC236}">
                <a16:creationId xmlns:a16="http://schemas.microsoft.com/office/drawing/2014/main" id="{22913DFA-52AC-4F0F-957E-BD8A033AC51F}"/>
              </a:ext>
            </a:extLst>
          </p:cNvPr>
          <p:cNvSpPr>
            <a:spLocks xmlns:a="http://schemas.openxmlformats.org/drawingml/2006/main" noGrp="1"/>
          </p:cNvSpPr>
          <p:nvPr/>
        </p:nvSpPr>
        <p:spPr>
          <a:xfrm xmlns:a="http://schemas.openxmlformats.org/drawingml/2006/main">
            <a:off x="5000625" y="7524750"/>
            <a:ext cx="12096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000" b="0">
                <a:solidFill>
                  <a:srgbClr val="EEE8DC"/>
                </a:solidFill>
                <a:latin typeface="Antic"/>
                <a:ea typeface="Antic"/>
                <a:cs typeface="Antic"/>
              </a:defRPr>
            </a:defPPr>
          </a:lstStyle>
          <a:p xmlns:a="http://schemas.openxmlformats.org/drawingml/2006/main">
            <a:pPr algn="l">
              <a:defRPr sz="3000" b="0">
                <a:solidFill>
                  <a:srgbClr val="EEE8DC"/>
                </a:solidFill>
                <a:latin typeface="Antic"/>
                <a:ea typeface="Antic"/>
                <a:cs typeface="Antic"/>
              </a:defRPr>
            </a:pPr>
            <a:r>
              <a:rPr sz="3000" b="0">
                <a:solidFill>
                  <a:srgbClr val="EEE8DC"/>
                </a:solidFill>
                <a:latin typeface="Antic"/>
                <a:ea typeface="Antic"/>
                <a:cs typeface="Antic"/>
              </a:rPr>
              <a:t>PIC confirms records. JRC reviews methods. Management signs off.</a:t>
            </a:r>
          </a:p>
        </p:txBody>
      </p:sp>
    </p:spTree>
    <p:extLst>
      <p:ext uri="{BB962C8B-B14F-4D97-AF65-F5344CB8AC3E}">
        <p14:creationId xmlns:p14="http://schemas.microsoft.com/office/powerpoint/2010/main" val="1454311122"/>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60b89d10e0bd424c"/>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c246f4ac47544758"/>
            <a:stretch>
              <a:fillRect l="0" t="0" r="0" b="0"/>
            </a:stretch>
          </a:blipFill>
        </p:spPr>
      </p:sp>
      <p:sp>
        <p:nvSpPr>
          <p:cNvPr id="9" name="JRC  /  MATRIX SCOPE 3">
            <a:extLst xmlns:a="http://schemas.openxmlformats.org/drawingml/2006/main">
              <a:ext uri="{FF2B5EF4-FFF2-40B4-BE49-F238E27FC236}">
                <a16:creationId xmlns:a16="http://schemas.microsoft.com/office/drawing/2014/main" id="{B6238034-25CB-4FAE-9B2D-DCC5AB7747BB}"/>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23">
            <a:extLst xmlns:a="http://schemas.openxmlformats.org/drawingml/2006/main">
              <a:ext uri="{FF2B5EF4-FFF2-40B4-BE49-F238E27FC236}">
                <a16:creationId xmlns:a16="http://schemas.microsoft.com/office/drawing/2014/main" id="{A3C95E21-DC1F-4975-A86E-264A83A8EB56}"/>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23</a:t>
            </a:r>
          </a:p>
        </p:txBody>
      </p:sp>
      <p:sp>
        <p:nvSpPr>
          <p:cNvPr id="11" name="Outputs and responsibilities">
            <a:extLst xmlns:a="http://schemas.openxmlformats.org/drawingml/2006/main">
              <a:ext uri="{FF2B5EF4-FFF2-40B4-BE49-F238E27FC236}">
                <a16:creationId xmlns:a16="http://schemas.microsoft.com/office/drawing/2014/main" id="{2941B233-3C41-43C4-A3B7-0404A7AEABF8}"/>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Outputs and responsibilities</a:t>
            </a:r>
          </a:p>
        </p:txBody>
      </p:sp>
      <p:sp>
        <p:nvSpPr>
          <p:cNvPr id="12" name="Dates and named owners are confirmed by Matrix. ">
            <a:extLst xmlns:a="http://schemas.openxmlformats.org/drawingml/2006/main">
              <a:ext uri="{FF2B5EF4-FFF2-40B4-BE49-F238E27FC236}">
                <a16:creationId xmlns:a16="http://schemas.microsoft.com/office/drawing/2014/main" id="{79014439-4606-4380-9F4F-B2F9BE35BAFC}"/>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Dates and named owners are confirmed by Matrix. The workshop creates a proposal, not automatic approval.</a:t>
            </a:r>
          </a:p>
        </p:txBody>
      </p:sp>
      <p:graphicFrame>
        <p:nvGraphicFramePr>
          <p:cNvPr id="13" name="">
            <a:extLst xmlns:a="http://schemas.openxmlformats.org/drawingml/2006/main">
              <a:ext uri="{FF2B5EF4-FFF2-40B4-BE49-F238E27FC236}">
                <a16:creationId xmlns:a16="http://schemas.microsoft.com/office/drawing/2014/main" id="{B7BECB4A-E0A6-47C6-96C8-410A1F52C23E}"/>
              </a:ext>
            </a:extLst>
          </p:cNvPr>
          <p:cNvGraphicFramePr/>
          <p:nvPr/>
        </p:nvGraphicFramePr>
        <p:xfrm>
          <a:off xmlns:a="http://schemas.openxmlformats.org/drawingml/2006/main" x="1047750" y="3619500"/>
          <a:ext xmlns:a="http://schemas.openxmlformats.org/drawingml/2006/main" cx="16192500" cy="5286375"/>
        </p:xfrm>
        <a:graphic xmlns:a="http://schemas.openxmlformats.org/drawingml/2006/main">
          <a:graphicData uri="http://schemas.openxmlformats.org/drawingml/2006/table">
            <a:tbl>
              <a:tblPr/>
              <a:tblGrid>
                <a:gridCol w="6858000"/>
                <a:gridCol w="4191000"/>
                <a:gridCol w="5143500"/>
              </a:tblGrid>
              <a:tr h="881063">
                <a:tc>
                  <a:txBody>
                    <a:bodyPr/>
                    <a:lstStyle/>
                    <a:p>
                      <a:r>
                        <a:rPr sz="2250" b="1">
                          <a:solidFill>
                            <a:srgbClr val="FFFFFF"/>
                          </a:solidFill>
                          <a:latin typeface="Antic"/>
                          <a:ea typeface="Antic"/>
                          <a:cs typeface="Antic"/>
                        </a:rPr>
                        <a:t>Output</a:t>
                      </a:r>
                    </a:p>
                  </a:txBody>
                  <a:tcPr marL="190500" marR="152400" marT="76200" marB="76200" anchor="ctr">
                    <a:lnL w="9525">
                      <a:solidFill>
                        <a:srgbClr val="DCE2EA"/>
                      </a:solidFill>
                      <a:prstDash val="solid"/>
                    </a:lnL>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Owner</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c>
                  <a:txBody>
                    <a:bodyPr/>
                    <a:lstStyle/>
                    <a:p>
                      <a:r>
                        <a:rPr sz="2250" b="1">
                          <a:solidFill>
                            <a:srgbClr val="FFFFFF"/>
                          </a:solidFill>
                          <a:latin typeface="Antic"/>
                          <a:ea typeface="Antic"/>
                          <a:cs typeface="Antic"/>
                        </a:rPr>
                        <a:t>Next action</a:t>
                      </a:r>
                    </a:p>
                  </a:txBody>
                  <a:tcPr marL="190500" marR="152400" marT="76200" marB="76200" anchor="ctr">
                    <a:lnR w="9525">
                      <a:solidFill>
                        <a:srgbClr val="DCE2EA"/>
                      </a:solidFill>
                      <a:prstDash val="solid"/>
                    </a:lnR>
                    <a:lnT w="9525">
                      <a:solidFill>
                        <a:srgbClr val="DCE2EA"/>
                      </a:solidFill>
                      <a:prstDash val="solid"/>
                    </a:lnT>
                    <a:lnB w="9525">
                      <a:solidFill>
                        <a:srgbClr val="DCE2EA"/>
                      </a:solidFill>
                      <a:prstDash val="solid"/>
                    </a:lnB>
                    <a:solidFill>
                      <a:srgbClr val="182539"/>
                    </a:solidFill>
                  </a:tcPr>
                </a:tc>
              </a:tr>
              <a:tr h="881063">
                <a:tc>
                  <a:txBody>
                    <a:bodyPr/>
                    <a:lstStyle/>
                    <a:p>
                      <a:r>
                        <a:rPr sz="2250">
                          <a:solidFill>
                            <a:srgbClr val="182539"/>
                          </a:solidFill>
                          <a:latin typeface="Antic"/>
                          <a:ea typeface="Antic"/>
                          <a:cs typeface="Antic"/>
                        </a:rPr>
                        <a:t>Priority and relevance register</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JRC with Matrix functions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Confirm shortlist and review exclusions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Readiness and method proposal</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JRC with each PIC</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Resolve missing fields and coverage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Approved work package</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Management sponsor</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Confirm scope, sites, owners and dates</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Data submissions and calculations</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PICs and JRC</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Collect, reconcile and review</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r h="881063">
                <a:tc>
                  <a:txBody>
                    <a:bodyPr/>
                    <a:lstStyle/>
                    <a:p>
                      <a:r>
                        <a:rPr sz="2250">
                          <a:solidFill>
                            <a:srgbClr val="182539"/>
                          </a:solidFill>
                          <a:latin typeface="Antic"/>
                          <a:ea typeface="Antic"/>
                          <a:cs typeface="Antic"/>
                        </a:rPr>
                        <a:t>Disclosure and improvement plan</a:t>
                      </a:r>
                    </a:p>
                  </a:txBody>
                  <a:tcPr marL="190500" marR="152400" marT="76200" marB="76200" anchor="ctr">
                    <a:lnL w="9525">
                      <a:solidFill>
                        <a:srgbClr val="DCE2EA"/>
                      </a:solidFill>
                      <a:prstDash val="solid"/>
                    </a:lnL>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ESG team and management</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c>
                  <a:txBody>
                    <a:bodyPr/>
                    <a:lstStyle/>
                    <a:p>
                      <a:r>
                        <a:rPr sz="2250">
                          <a:solidFill>
                            <a:srgbClr val="182539"/>
                          </a:solidFill>
                          <a:latin typeface="Antic"/>
                          <a:ea typeface="Antic"/>
                          <a:cs typeface="Antic"/>
                        </a:rPr>
                        <a:t>Sign off coverage and next cycle</a:t>
                      </a:r>
                    </a:p>
                  </a:txBody>
                  <a:tcPr marL="190500" marR="152400" marT="76200" marB="76200" anchor="ctr">
                    <a:lnR w="9525">
                      <a:solidFill>
                        <a:srgbClr val="DCE2EA"/>
                      </a:solidFill>
                      <a:prstDash val="solid"/>
                    </a:lnR>
                    <a:lnB w="9525">
                      <a:solidFill>
                        <a:srgbClr val="DCE2EA"/>
                      </a:solidFill>
                      <a:prstDash val="solid"/>
                    </a:lnB>
                    <a:solidFill>
                      <a:srgbClr val="FFFFFF"/>
                    </a:solidFill>
                  </a:tcPr>
                </a:tc>
              </a:tr>
            </a:tbl>
          </a:graphicData>
        </a:graphic>
      </p:graphicFrame>
    </p:spTree>
    <p:extLst>
      <p:ext uri="{BB962C8B-B14F-4D97-AF65-F5344CB8AC3E}">
        <p14:creationId xmlns:p14="http://schemas.microsoft.com/office/powerpoint/2010/main" val="1454311122"/>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 name="Freeform 2">
            <a:extLst xmlns:a="http://schemas.openxmlformats.org/drawingml/2006/main">
              <a:ext uri="{FF2B5EF4-FFF2-40B4-BE49-F238E27FC236}">
                <a16:creationId xmlns:a16="http://schemas.microsoft.com/office/drawing/2014/main" id="{2C75479C-6E99-4F33-976C-8FDD8658E316}"/>
              </a:ext>
            </a:extLst>
          </p:cNvPr>
          <p:cNvSpPr>
            <a:spLocks xmlns:a="http://schemas.openxmlformats.org/drawingml/2006/main" noGrp="1"/>
          </p:cNvSpPr>
          <p:nvPr/>
        </p:nvSpPr>
        <p:spPr>
          <a:xfrm xmlns:a="http://schemas.openxmlformats.org/drawingml/2006/main" rot="0" flipH="0" flipV="0">
            <a:off x="0" y="0"/>
            <a:ext cx="18288000" cy="10287000"/>
          </a:xfrm>
          <a:custGeom xmlns:a="http://schemas.openxmlformats.org/drawingml/2006/main">
            <a:rect l="l" t="t" r="r" b="b"/>
            <a:pathLst>
              <a:path w="18288000" h="10287000">
                <a:moveTo>
                  <a:pt x="0" y="0"/>
                </a:moveTo>
                <a:lnTo>
                  <a:pt x="18288000" y="0"/>
                </a:lnTo>
                <a:lnTo>
                  <a:pt x="18288000" y="10287000"/>
                </a:lnTo>
                <a:lnTo>
                  <a:pt x="0" y="10287000"/>
                </a:lnTo>
                <a:lnTo>
                  <a:pt x="0" y="0"/>
                </a:lnTo>
                <a:close/>
              </a:path>
            </a:pathLst>
          </a:custGeom>
          <a:blipFill xmlns:a="http://schemas.openxmlformats.org/drawingml/2006/main">
            <a:blip xmlns:r="http://schemas.openxmlformats.org/officeDocument/2006/relationships" r:embed="Rf0dcc83bd04d4538"/>
            <a:stretch>
              <a:fillRect l="-1049" t="-1049" r="-1049" b="-1049"/>
            </a:stretch>
          </a:blipFill>
        </p:spPr>
      </p:sp>
      <p:sp>
        <p:nvSpPr>
          <p:cNvPr id="8" name="Freeform 8">
            <a:extLst xmlns:a="http://schemas.openxmlformats.org/drawingml/2006/main">
              <a:ext uri="{FF2B5EF4-FFF2-40B4-BE49-F238E27FC236}">
                <a16:creationId xmlns:a16="http://schemas.microsoft.com/office/drawing/2014/main" id="{0D56850F-5B68-4340-85AE-C6D603109F57}"/>
              </a:ext>
            </a:extLst>
          </p:cNvPr>
          <p:cNvSpPr>
            <a:spLocks xmlns:a="http://schemas.openxmlformats.org/drawingml/2006/main" noGrp="1"/>
          </p:cNvSpPr>
          <p:nvPr/>
        </p:nvSpPr>
        <p:spPr>
          <a:xfrm xmlns:a="http://schemas.openxmlformats.org/drawingml/2006/main" rot="0" flipH="0" flipV="0">
            <a:off x="1028700" y="819150"/>
            <a:ext cx="1028700" cy="1028700"/>
          </a:xfrm>
          <a:custGeom xmlns:a="http://schemas.openxmlformats.org/drawingml/2006/main">
            <a:rect l="l" t="t" r="r" b="b"/>
            <a:pathLst>
              <a:path w="1028700" h="1028700">
                <a:moveTo>
                  <a:pt x="0" y="0"/>
                </a:moveTo>
                <a:lnTo>
                  <a:pt x="1028700" y="0"/>
                </a:lnTo>
                <a:lnTo>
                  <a:pt x="1028700" y="1028700"/>
                </a:lnTo>
                <a:lnTo>
                  <a:pt x="0" y="1028700"/>
                </a:lnTo>
                <a:lnTo>
                  <a:pt x="0" y="0"/>
                </a:lnTo>
                <a:close/>
              </a:path>
            </a:pathLst>
          </a:custGeom>
          <a:blipFill xmlns:a="http://schemas.openxmlformats.org/drawingml/2006/main">
            <a:blip xmlns:r="http://schemas.openxmlformats.org/officeDocument/2006/relationships" r:embed="Re0e9d3edf6a34e89"/>
            <a:stretch>
              <a:fillRect l="0" t="0" r="0" b="0"/>
            </a:stretch>
          </a:blipFill>
        </p:spPr>
      </p:sp>
      <p:sp>
        <p:nvSpPr>
          <p:cNvPr id="9" name="JRC  /  MATRIX SCOPE 3">
            <a:extLst xmlns:a="http://schemas.openxmlformats.org/drawingml/2006/main">
              <a:ext uri="{FF2B5EF4-FFF2-40B4-BE49-F238E27FC236}">
                <a16:creationId xmlns:a16="http://schemas.microsoft.com/office/drawing/2014/main" id="{8073C1AE-6B73-4012-8297-590FD69BEB7A}"/>
              </a:ext>
            </a:extLst>
          </p:cNvPr>
          <p:cNvSpPr>
            <a:spLocks xmlns:a="http://schemas.openxmlformats.org/drawingml/2006/main" noGrp="1"/>
          </p:cNvSpPr>
          <p:nvPr/>
        </p:nvSpPr>
        <p:spPr>
          <a:xfrm xmlns:a="http://schemas.openxmlformats.org/drawingml/2006/main">
            <a:off x="2333625" y="1114425"/>
            <a:ext cx="11715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175" b="0">
                <a:solidFill>
                  <a:srgbClr val="B59A63"/>
                </a:solidFill>
                <a:latin typeface="Antic"/>
                <a:ea typeface="Antic"/>
                <a:cs typeface="Antic"/>
              </a:defRPr>
            </a:defPPr>
          </a:lstStyle>
          <a:p xmlns:a="http://schemas.openxmlformats.org/drawingml/2006/main">
            <a:pPr algn="l">
              <a:defRPr sz="2175" b="0">
                <a:solidFill>
                  <a:srgbClr val="B59A63"/>
                </a:solidFill>
                <a:latin typeface="Antic"/>
                <a:ea typeface="Antic"/>
                <a:cs typeface="Antic"/>
              </a:defRPr>
            </a:pPr>
            <a:r>
              <a:rPr sz="2175" b="0">
                <a:solidFill>
                  <a:srgbClr val="B59A63"/>
                </a:solidFill>
                <a:latin typeface="Antic"/>
                <a:ea typeface="Antic"/>
                <a:cs typeface="Antic"/>
              </a:rPr>
              <a:t>JRC  /  MATRIX SCOPE 3</a:t>
            </a:r>
          </a:p>
        </p:txBody>
      </p:sp>
      <p:sp>
        <p:nvSpPr>
          <p:cNvPr id="10" name="24">
            <a:extLst xmlns:a="http://schemas.openxmlformats.org/drawingml/2006/main">
              <a:ext uri="{FF2B5EF4-FFF2-40B4-BE49-F238E27FC236}">
                <a16:creationId xmlns:a16="http://schemas.microsoft.com/office/drawing/2014/main" id="{417C653F-884F-4796-87A8-FD791265A3B5}"/>
              </a:ext>
            </a:extLst>
          </p:cNvPr>
          <p:cNvSpPr>
            <a:spLocks xmlns:a="http://schemas.openxmlformats.org/drawingml/2006/main" noGrp="1"/>
          </p:cNvSpPr>
          <p:nvPr/>
        </p:nvSpPr>
        <p:spPr>
          <a:xfrm xmlns:a="http://schemas.openxmlformats.org/drawingml/2006/main">
            <a:off x="16383000" y="1114425"/>
            <a:ext cx="857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r">
              <a:defRPr sz="2175" b="0">
                <a:solidFill>
                  <a:srgbClr val="B59A63"/>
                </a:solidFill>
                <a:latin typeface="Antic"/>
                <a:ea typeface="Antic"/>
                <a:cs typeface="Antic"/>
              </a:defRPr>
            </a:defPPr>
          </a:lstStyle>
          <a:p xmlns:a="http://schemas.openxmlformats.org/drawingml/2006/main">
            <a:pPr algn="r">
              <a:defRPr sz="2175" b="0">
                <a:solidFill>
                  <a:srgbClr val="B59A63"/>
                </a:solidFill>
                <a:latin typeface="Antic"/>
                <a:ea typeface="Antic"/>
                <a:cs typeface="Antic"/>
              </a:defRPr>
            </a:pPr>
            <a:r>
              <a:rPr sz="2175" b="0">
                <a:solidFill>
                  <a:srgbClr val="B59A63"/>
                </a:solidFill>
                <a:latin typeface="Antic"/>
                <a:ea typeface="Antic"/>
                <a:cs typeface="Antic"/>
              </a:rPr>
              <a:t>24</a:t>
            </a:r>
          </a:p>
        </p:txBody>
      </p:sp>
      <p:sp>
        <p:nvSpPr>
          <p:cNvPr id="11" name="Workshop links and next steps">
            <a:extLst xmlns:a="http://schemas.openxmlformats.org/drawingml/2006/main">
              <a:ext uri="{FF2B5EF4-FFF2-40B4-BE49-F238E27FC236}">
                <a16:creationId xmlns:a16="http://schemas.microsoft.com/office/drawing/2014/main" id="{19A96999-009C-4BE7-994C-B687D5C49776}"/>
              </a:ext>
            </a:extLst>
          </p:cNvPr>
          <p:cNvSpPr>
            <a:spLocks xmlns:a="http://schemas.openxmlformats.org/drawingml/2006/main" noGrp="1"/>
          </p:cNvSpPr>
          <p:nvPr/>
        </p:nvSpPr>
        <p:spPr>
          <a:xfrm xmlns:a="http://schemas.openxmlformats.org/drawingml/2006/main">
            <a:off x="1028700" y="2381250"/>
            <a:ext cx="16097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5400" b="1">
                <a:solidFill>
                  <a:srgbClr val="F0ECE3"/>
                </a:solidFill>
                <a:latin typeface="Barlow SemiCondensed Bold"/>
                <a:ea typeface="Barlow SemiCondensed Bold"/>
                <a:cs typeface="Barlow SemiCondensed Bold"/>
              </a:defRPr>
            </a:defPPr>
          </a:lstStyle>
          <a:p xmlns:a="http://schemas.openxmlformats.org/drawingml/2006/main">
            <a:pPr algn="l">
              <a:defRPr sz="5400" b="1">
                <a:solidFill>
                  <a:srgbClr val="F0ECE3"/>
                </a:solidFill>
                <a:latin typeface="Barlow SemiCondensed Bold"/>
                <a:ea typeface="Barlow SemiCondensed Bold"/>
                <a:cs typeface="Barlow SemiCondensed Bold"/>
              </a:defRPr>
            </a:pPr>
            <a:r>
              <a:rPr sz="5400" b="1">
                <a:solidFill>
                  <a:srgbClr val="F0ECE3"/>
                </a:solidFill>
                <a:latin typeface="Barlow SemiCondensed Bold"/>
                <a:ea typeface="Barlow SemiCondensed Bold"/>
                <a:cs typeface="Barlow SemiCondensed Bold"/>
              </a:rPr>
              <a:t>Workshop links and next steps</a:t>
            </a:r>
          </a:p>
        </p:txBody>
      </p:sp>
      <p:sp>
        <p:nvSpPr>
          <p:cNvPr id="12" name="The participant surveys use ordinary browser lin">
            <a:extLst xmlns:a="http://schemas.openxmlformats.org/drawingml/2006/main">
              <a:ext uri="{FF2B5EF4-FFF2-40B4-BE49-F238E27FC236}">
                <a16:creationId xmlns:a16="http://schemas.microsoft.com/office/drawing/2014/main" id="{CDBDF327-4072-4252-B6DF-F767610BA870}"/>
              </a:ext>
            </a:extLst>
          </p:cNvPr>
          <p:cNvSpPr>
            <a:spLocks xmlns:a="http://schemas.openxmlformats.org/drawingml/2006/main" noGrp="1"/>
          </p:cNvSpPr>
          <p:nvPr/>
        </p:nvSpPr>
        <p:spPr>
          <a:xfrm xmlns:a="http://schemas.openxmlformats.org/drawingml/2006/main">
            <a:off x="1047750" y="9191625"/>
            <a:ext cx="16097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025" b="0">
                <a:solidFill>
                  <a:srgbClr val="EEE8DC"/>
                </a:solidFill>
                <a:latin typeface="Antic"/>
                <a:ea typeface="Antic"/>
                <a:cs typeface="Antic"/>
              </a:defRPr>
            </a:defPPr>
          </a:lstStyle>
          <a:p xmlns:a="http://schemas.openxmlformats.org/drawingml/2006/main">
            <a:pPr algn="l">
              <a:defRPr sz="2025" b="0">
                <a:solidFill>
                  <a:srgbClr val="EEE8DC"/>
                </a:solidFill>
                <a:latin typeface="Antic"/>
                <a:ea typeface="Antic"/>
                <a:cs typeface="Antic"/>
              </a:defRPr>
            </a:pPr>
            <a:r>
              <a:rPr sz="2025" b="0">
                <a:solidFill>
                  <a:srgbClr val="EEE8DC"/>
                </a:solidFill>
                <a:latin typeface="Antic"/>
                <a:ea typeface="Antic"/>
                <a:cs typeface="Antic"/>
              </a:rPr>
              <a:t>The participant surveys use ordinary browser links. Operational collection follows management approval.</a:t>
            </a:r>
          </a:p>
        </p:txBody>
      </p:sp>
      <p:sp>
        <p:nvSpPr>
          <p:cNvPr id="13" name="1  Business priority survey">
            <a:extLst xmlns:a="http://schemas.openxmlformats.org/drawingml/2006/main">
              <a:ext uri="{FF2B5EF4-FFF2-40B4-BE49-F238E27FC236}">
                <a16:creationId xmlns:a16="http://schemas.microsoft.com/office/drawing/2014/main" id="{65A2D39C-F572-42B0-8B32-733C9FF117AE}"/>
              </a:ext>
            </a:extLst>
          </p:cNvPr>
          <p:cNvSpPr>
            <a:spLocks xmlns:a="http://schemas.openxmlformats.org/drawingml/2006/main" noGrp="1"/>
          </p:cNvSpPr>
          <p:nvPr/>
        </p:nvSpPr>
        <p:spPr>
          <a:xfrm xmlns:a="http://schemas.openxmlformats.org/drawingml/2006/main">
            <a:off x="1047750" y="4143375"/>
            <a:ext cx="15240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75" b="1">
                <a:solidFill>
                  <a:srgbClr val="B59A63"/>
                </a:solidFill>
                <a:latin typeface="Barlow SemiCondensed Bold"/>
                <a:ea typeface="Barlow SemiCondensed Bold"/>
                <a:cs typeface="Barlow SemiCondensed Bold"/>
              </a:defRPr>
            </a:defPPr>
          </a:lstStyle>
          <a:p xmlns:a="http://schemas.openxmlformats.org/drawingml/2006/main">
            <a:pPr algn="l">
              <a:defRPr sz="3675" b="1">
                <a:solidFill>
                  <a:srgbClr val="B59A63"/>
                </a:solidFill>
                <a:latin typeface="Barlow SemiCondensed Bold"/>
                <a:ea typeface="Barlow SemiCondensed Bold"/>
                <a:cs typeface="Barlow SemiCondensed Bold"/>
              </a:defRPr>
            </a:pPr>
            <a:r>
              <a:rPr sz="3675" b="1">
                <a:solidFill>
                  <a:srgbClr val="B59A63"/>
                </a:solidFill>
                <a:latin typeface="Barlow SemiCondensed Bold"/>
                <a:ea typeface="Barlow SemiCondensed Bold"/>
                <a:cs typeface="Barlow SemiCondensed Bold"/>
              </a:rPr>
              <a:t>1  Business priority survey</a:t>
            </a:r>
          </a:p>
        </p:txBody>
      </p:sp>
      <p:sp>
        <p:nvSpPr>
          <p:cNvPr id="14" name="https://workshop.jrcesg.com/priority">
            <a:extLst xmlns:a="http://schemas.openxmlformats.org/drawingml/2006/main">
              <a:ext uri="{FF2B5EF4-FFF2-40B4-BE49-F238E27FC236}">
                <a16:creationId xmlns:a16="http://schemas.microsoft.com/office/drawing/2014/main" id="{1844BDF4-4331-403D-B10A-6ADA0BE20F7F}"/>
              </a:ext>
            </a:extLst>
          </p:cNvPr>
          <p:cNvSpPr>
            <a:spLocks xmlns:a="http://schemas.openxmlformats.org/drawingml/2006/main" noGrp="1"/>
          </p:cNvSpPr>
          <p:nvPr/>
        </p:nvSpPr>
        <p:spPr>
          <a:xfrm xmlns:a="http://schemas.openxmlformats.org/drawingml/2006/main">
            <a:off x="1047750" y="5143500"/>
            <a:ext cx="1609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775" b="0">
                <a:solidFill>
                  <a:srgbClr val="EEE8DC"/>
                </a:solidFill>
                <a:latin typeface="Antic"/>
                <a:ea typeface="Antic"/>
                <a:cs typeface="Antic"/>
              </a:defRPr>
            </a:defPPr>
          </a:lstStyle>
          <a:p xmlns:a="http://schemas.openxmlformats.org/drawingml/2006/main">
            <a:pPr algn="l">
              <a:defRPr sz="2775" b="0">
                <a:solidFill>
                  <a:srgbClr val="EEE8DC"/>
                </a:solidFill>
                <a:latin typeface="Antic"/>
                <a:ea typeface="Antic"/>
                <a:cs typeface="Antic"/>
              </a:defRPr>
            </a:pPr>
            <a:r>
              <a:rPr sz="2775" b="0">
                <a:solidFill>
                  <a:srgbClr val="EEE8DC"/>
                </a:solidFill>
                <a:latin typeface="Antic"/>
                <a:ea typeface="Antic"/>
                <a:cs typeface="Antic"/>
                <a:hlinkClick xmlns:r="http://schemas.openxmlformats.org/officeDocument/2006/relationships" r:id="Rd105541e9b1242cf"/>
              </a:rPr>
              <a:t>https://workshop.jrcesg.com/priority</a:t>
            </a:r>
          </a:p>
        </p:txBody>
      </p:sp>
      <p:sp>
        <p:nvSpPr>
          <p:cNvPr id="15" name="2  Data readiness survey">
            <a:extLst xmlns:a="http://schemas.openxmlformats.org/drawingml/2006/main">
              <a:ext uri="{FF2B5EF4-FFF2-40B4-BE49-F238E27FC236}">
                <a16:creationId xmlns:a16="http://schemas.microsoft.com/office/drawing/2014/main" id="{28170383-76F6-463C-BCF8-3F2E4079A8F8}"/>
              </a:ext>
            </a:extLst>
          </p:cNvPr>
          <p:cNvSpPr>
            <a:spLocks xmlns:a="http://schemas.openxmlformats.org/drawingml/2006/main" noGrp="1"/>
          </p:cNvSpPr>
          <p:nvPr/>
        </p:nvSpPr>
        <p:spPr>
          <a:xfrm xmlns:a="http://schemas.openxmlformats.org/drawingml/2006/main">
            <a:off x="1047750" y="6334125"/>
            <a:ext cx="15240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3675" b="1">
                <a:solidFill>
                  <a:srgbClr val="B59A63"/>
                </a:solidFill>
                <a:latin typeface="Barlow SemiCondensed Bold"/>
                <a:ea typeface="Barlow SemiCondensed Bold"/>
                <a:cs typeface="Barlow SemiCondensed Bold"/>
              </a:defRPr>
            </a:defPPr>
          </a:lstStyle>
          <a:p xmlns:a="http://schemas.openxmlformats.org/drawingml/2006/main">
            <a:pPr algn="l">
              <a:defRPr sz="3675" b="1">
                <a:solidFill>
                  <a:srgbClr val="B59A63"/>
                </a:solidFill>
                <a:latin typeface="Barlow SemiCondensed Bold"/>
                <a:ea typeface="Barlow SemiCondensed Bold"/>
                <a:cs typeface="Barlow SemiCondensed Bold"/>
              </a:defRPr>
            </a:pPr>
            <a:r>
              <a:rPr sz="3675" b="1">
                <a:solidFill>
                  <a:srgbClr val="B59A63"/>
                </a:solidFill>
                <a:latin typeface="Barlow SemiCondensed Bold"/>
                <a:ea typeface="Barlow SemiCondensed Bold"/>
                <a:cs typeface="Barlow SemiCondensed Bold"/>
              </a:rPr>
              <a:t>2  Data readiness survey</a:t>
            </a:r>
          </a:p>
        </p:txBody>
      </p:sp>
      <p:sp>
        <p:nvSpPr>
          <p:cNvPr id="16" name="https://workshop.jrcesg.com/readiness">
            <a:extLst xmlns:a="http://schemas.openxmlformats.org/drawingml/2006/main">
              <a:ext uri="{FF2B5EF4-FFF2-40B4-BE49-F238E27FC236}">
                <a16:creationId xmlns:a16="http://schemas.microsoft.com/office/drawing/2014/main" id="{F3A06304-7B91-4C69-A08B-9AB6228DFCCD}"/>
              </a:ext>
            </a:extLst>
          </p:cNvPr>
          <p:cNvSpPr>
            <a:spLocks xmlns:a="http://schemas.openxmlformats.org/drawingml/2006/main" noGrp="1"/>
          </p:cNvSpPr>
          <p:nvPr/>
        </p:nvSpPr>
        <p:spPr>
          <a:xfrm xmlns:a="http://schemas.openxmlformats.org/drawingml/2006/main">
            <a:off x="1047750" y="7334250"/>
            <a:ext cx="16097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lgn="l">
              <a:defRPr sz="2775" b="0">
                <a:solidFill>
                  <a:srgbClr val="EEE8DC"/>
                </a:solidFill>
                <a:latin typeface="Antic"/>
                <a:ea typeface="Antic"/>
                <a:cs typeface="Antic"/>
              </a:defRPr>
            </a:defPPr>
          </a:lstStyle>
          <a:p xmlns:a="http://schemas.openxmlformats.org/drawingml/2006/main">
            <a:pPr algn="l">
              <a:defRPr sz="2775" b="0">
                <a:solidFill>
                  <a:srgbClr val="EEE8DC"/>
                </a:solidFill>
                <a:latin typeface="Antic"/>
                <a:ea typeface="Antic"/>
                <a:cs typeface="Antic"/>
              </a:defRPr>
            </a:pPr>
            <a:r>
              <a:rPr sz="2775" b="0">
                <a:solidFill>
                  <a:srgbClr val="EEE8DC"/>
                </a:solidFill>
                <a:latin typeface="Antic"/>
                <a:ea typeface="Antic"/>
                <a:cs typeface="Antic"/>
                <a:hlinkClick xmlns:r="http://schemas.openxmlformats.org/officeDocument/2006/relationships" r:id="R5be34f4bc41c4d5b"/>
              </a:rPr>
              <a:t>https://workshop.jrcesg.com/readiness</a:t>
            </a:r>
          </a:p>
        </p:txBody>
      </p:sp>
    </p:spTree>
    <p:extLst>
      <p:ext uri="{BB962C8B-B14F-4D97-AF65-F5344CB8AC3E}">
        <p14:creationId xmlns:p14="http://schemas.microsoft.com/office/powerpoint/2010/main" val="1454311122"/>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2026-10-14T02:55:45.5510000Z</dcterms:created>
  <dcterms:modified xsi:type="dcterms:W3CDTF">2026-10-14T02:55:45.5510000Z</dcterms:modified>
</coreProperties>
</file>